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8" r:id="rId2"/>
    <p:sldId id="276" r:id="rId3"/>
    <p:sldId id="269" r:id="rId4"/>
    <p:sldId id="284" r:id="rId5"/>
    <p:sldId id="281" r:id="rId6"/>
    <p:sldId id="278" r:id="rId7"/>
    <p:sldId id="277" r:id="rId8"/>
    <p:sldId id="279" r:id="rId9"/>
    <p:sldId id="270" r:id="rId10"/>
    <p:sldId id="271" r:id="rId11"/>
    <p:sldId id="272" r:id="rId12"/>
    <p:sldId id="273" r:id="rId13"/>
    <p:sldId id="280" r:id="rId14"/>
    <p:sldId id="274" r:id="rId15"/>
    <p:sldId id="282" r:id="rId16"/>
    <p:sldId id="283" r:id="rId17"/>
    <p:sldId id="265" r:id="rId18"/>
    <p:sldId id="264" r:id="rId19"/>
    <p:sldId id="266" r:id="rId20"/>
    <p:sldId id="267" r:id="rId21"/>
    <p:sldId id="286" r:id="rId22"/>
    <p:sldId id="285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Heile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1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AD1F62-CE01-4CE8-828A-EF2B122B2C1F}" type="datetimeFigureOut">
              <a:rPr lang="de-DE"/>
              <a:pPr>
                <a:defRPr/>
              </a:pPr>
              <a:t>20.09.2013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1BE104-BA99-4E93-956A-58CF0AB741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4344988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C534B3-AB5A-4EB6-B294-25766826731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7D7627-A42E-4349-BAE0-D574128FB18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1938" y="61913"/>
            <a:ext cx="2036762" cy="6162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0063" y="61913"/>
            <a:ext cx="5959475" cy="61626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52FB7C-0044-4B91-95D5-82BF14E6D27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61913"/>
            <a:ext cx="7419975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00063" y="915988"/>
            <a:ext cx="8148637" cy="53086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71D1CD-5E1E-4764-802C-9D7DD6AD2DA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C8443B-519B-469E-A516-0DFBAD8DEED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E73407-2D4F-47DA-B76F-34F4DC535DC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0063" y="915988"/>
            <a:ext cx="3997325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9788" y="915988"/>
            <a:ext cx="3998912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5080AE-234F-4317-8349-4B1E80D5A03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B757F2-C8A5-4499-8F2B-1996A22DAED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400D8C-88DE-4628-9401-026A3B7457B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B5E794-8CA4-4870-9745-03C43340A12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E63A50-FEA4-4504-90E1-0B1F5E365AD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B1751D-2504-4381-9FD9-39E1F222658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36613" y="6346825"/>
            <a:ext cx="4267200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de-DE" altLang="de-DE" sz="1200">
                <a:solidFill>
                  <a:srgbClr val="0065BD"/>
                </a:solidFill>
                <a:latin typeface="+mn-lt"/>
                <a:ea typeface="+mn-ea"/>
                <a:cs typeface="+mn-cs"/>
              </a:rPr>
              <a:t>Lehrstuhl für Energiewirtschaft und Anwendungstechnik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de-DE" altLang="de-DE" sz="1200">
                <a:solidFill>
                  <a:srgbClr val="0065BD"/>
                </a:solidFill>
                <a:latin typeface="+mn-lt"/>
                <a:ea typeface="+mn-ea"/>
                <a:cs typeface="+mn-cs"/>
              </a:rPr>
              <a:t>Prof. Dr.-Ing. U. Wagner, Prof. Dr. rer. nat. Th. Hamacher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0065BD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 sz="2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rgbClr val="0065BD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 sz="2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61913"/>
            <a:ext cx="7419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915988"/>
            <a:ext cx="81486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 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grpSp>
        <p:nvGrpSpPr>
          <p:cNvPr id="1031" name="Group 16"/>
          <p:cNvGrpSpPr>
            <a:grpSpLocks noChangeAspect="1"/>
          </p:cNvGrpSpPr>
          <p:nvPr/>
        </p:nvGrpSpPr>
        <p:grpSpPr bwMode="auto">
          <a:xfrm>
            <a:off x="509588" y="6400800"/>
            <a:ext cx="252412" cy="304800"/>
            <a:chOff x="5157" y="246"/>
            <a:chExt cx="123" cy="148"/>
          </a:xfrm>
        </p:grpSpPr>
        <p:sp>
          <p:nvSpPr>
            <p:cNvPr id="10257" name="Rectangle 17"/>
            <p:cNvSpPr>
              <a:spLocks noChangeAspect="1" noChangeArrowheads="1"/>
            </p:cNvSpPr>
            <p:nvPr/>
          </p:nvSpPr>
          <p:spPr bwMode="auto">
            <a:xfrm>
              <a:off x="5157" y="246"/>
              <a:ext cx="26" cy="148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sz="220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58" name="Freeform 18"/>
            <p:cNvSpPr>
              <a:spLocks noChangeAspect="1"/>
            </p:cNvSpPr>
            <p:nvPr/>
          </p:nvSpPr>
          <p:spPr bwMode="auto">
            <a:xfrm>
              <a:off x="5233" y="246"/>
              <a:ext cx="47" cy="148"/>
            </a:xfrm>
            <a:custGeom>
              <a:avLst/>
              <a:gdLst>
                <a:gd name="T0" fmla="*/ 26 w 47"/>
                <a:gd name="T1" fmla="*/ 26 h 148"/>
                <a:gd name="T2" fmla="*/ 47 w 47"/>
                <a:gd name="T3" fmla="*/ 26 h 148"/>
                <a:gd name="T4" fmla="*/ 47 w 47"/>
                <a:gd name="T5" fmla="*/ 0 h 148"/>
                <a:gd name="T6" fmla="*/ 0 w 47"/>
                <a:gd name="T7" fmla="*/ 0 h 148"/>
                <a:gd name="T8" fmla="*/ 0 w 47"/>
                <a:gd name="T9" fmla="*/ 148 h 148"/>
                <a:gd name="T10" fmla="*/ 47 w 47"/>
                <a:gd name="T11" fmla="*/ 148 h 148"/>
                <a:gd name="T12" fmla="*/ 47 w 47"/>
                <a:gd name="T13" fmla="*/ 122 h 148"/>
                <a:gd name="T14" fmla="*/ 26 w 47"/>
                <a:gd name="T15" fmla="*/ 122 h 148"/>
                <a:gd name="T16" fmla="*/ 26 w 47"/>
                <a:gd name="T17" fmla="*/ 86 h 148"/>
                <a:gd name="T18" fmla="*/ 47 w 47"/>
                <a:gd name="T19" fmla="*/ 86 h 148"/>
                <a:gd name="T20" fmla="*/ 47 w 47"/>
                <a:gd name="T21" fmla="*/ 62 h 148"/>
                <a:gd name="T22" fmla="*/ 26 w 47"/>
                <a:gd name="T23" fmla="*/ 62 h 148"/>
                <a:gd name="T24" fmla="*/ 26 w 47"/>
                <a:gd name="T25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48">
                  <a:moveTo>
                    <a:pt x="26" y="26"/>
                  </a:moveTo>
                  <a:lnTo>
                    <a:pt x="47" y="26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7" y="148"/>
                  </a:lnTo>
                  <a:lnTo>
                    <a:pt x="47" y="122"/>
                  </a:lnTo>
                  <a:lnTo>
                    <a:pt x="26" y="122"/>
                  </a:lnTo>
                  <a:lnTo>
                    <a:pt x="26" y="86"/>
                  </a:lnTo>
                  <a:lnTo>
                    <a:pt x="47" y="86"/>
                  </a:lnTo>
                  <a:lnTo>
                    <a:pt x="47" y="62"/>
                  </a:lnTo>
                  <a:lnTo>
                    <a:pt x="26" y="62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65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sz="220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59" name="Freeform 19"/>
            <p:cNvSpPr>
              <a:spLocks noChangeAspect="1"/>
            </p:cNvSpPr>
            <p:nvPr/>
          </p:nvSpPr>
          <p:spPr bwMode="auto">
            <a:xfrm>
              <a:off x="5186" y="246"/>
              <a:ext cx="46" cy="148"/>
            </a:xfrm>
            <a:custGeom>
              <a:avLst/>
              <a:gdLst>
                <a:gd name="T0" fmla="*/ 10 w 45"/>
                <a:gd name="T1" fmla="*/ 86 h 148"/>
                <a:gd name="T2" fmla="*/ 0 w 45"/>
                <a:gd name="T3" fmla="*/ 86 h 148"/>
                <a:gd name="T4" fmla="*/ 0 w 45"/>
                <a:gd name="T5" fmla="*/ 62 h 148"/>
                <a:gd name="T6" fmla="*/ 10 w 45"/>
                <a:gd name="T7" fmla="*/ 62 h 148"/>
                <a:gd name="T8" fmla="*/ 10 w 45"/>
                <a:gd name="T9" fmla="*/ 18 h 148"/>
                <a:gd name="T10" fmla="*/ 12 w 45"/>
                <a:gd name="T11" fmla="*/ 12 h 148"/>
                <a:gd name="T12" fmla="*/ 15 w 45"/>
                <a:gd name="T13" fmla="*/ 7 h 148"/>
                <a:gd name="T14" fmla="*/ 21 w 45"/>
                <a:gd name="T15" fmla="*/ 2 h 148"/>
                <a:gd name="T16" fmla="*/ 28 w 45"/>
                <a:gd name="T17" fmla="*/ 0 h 148"/>
                <a:gd name="T18" fmla="*/ 45 w 45"/>
                <a:gd name="T19" fmla="*/ 0 h 148"/>
                <a:gd name="T20" fmla="*/ 45 w 45"/>
                <a:gd name="T21" fmla="*/ 26 h 148"/>
                <a:gd name="T22" fmla="*/ 39 w 45"/>
                <a:gd name="T23" fmla="*/ 26 h 148"/>
                <a:gd name="T24" fmla="*/ 36 w 45"/>
                <a:gd name="T25" fmla="*/ 28 h 148"/>
                <a:gd name="T26" fmla="*/ 34 w 45"/>
                <a:gd name="T27" fmla="*/ 30 h 148"/>
                <a:gd name="T28" fmla="*/ 34 w 45"/>
                <a:gd name="T29" fmla="*/ 62 h 148"/>
                <a:gd name="T30" fmla="*/ 45 w 45"/>
                <a:gd name="T31" fmla="*/ 62 h 148"/>
                <a:gd name="T32" fmla="*/ 45 w 45"/>
                <a:gd name="T33" fmla="*/ 86 h 148"/>
                <a:gd name="T34" fmla="*/ 34 w 45"/>
                <a:gd name="T35" fmla="*/ 86 h 148"/>
                <a:gd name="T36" fmla="*/ 34 w 45"/>
                <a:gd name="T37" fmla="*/ 148 h 148"/>
                <a:gd name="T38" fmla="*/ 10 w 45"/>
                <a:gd name="T39" fmla="*/ 148 h 148"/>
                <a:gd name="T40" fmla="*/ 10 w 45"/>
                <a:gd name="T41" fmla="*/ 8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8">
                  <a:moveTo>
                    <a:pt x="10" y="86"/>
                  </a:moveTo>
                  <a:lnTo>
                    <a:pt x="0" y="86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45" y="0"/>
                  </a:lnTo>
                  <a:lnTo>
                    <a:pt x="45" y="26"/>
                  </a:lnTo>
                  <a:lnTo>
                    <a:pt x="39" y="26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4" y="62"/>
                  </a:lnTo>
                  <a:lnTo>
                    <a:pt x="45" y="62"/>
                  </a:lnTo>
                  <a:lnTo>
                    <a:pt x="45" y="86"/>
                  </a:lnTo>
                  <a:lnTo>
                    <a:pt x="34" y="86"/>
                  </a:lnTo>
                  <a:lnTo>
                    <a:pt x="34" y="148"/>
                  </a:lnTo>
                  <a:lnTo>
                    <a:pt x="10" y="148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0065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de-DE" sz="220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0525" y="6400800"/>
            <a:ext cx="63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474153-F5A7-45F1-AA9A-551C46F7BAC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1033" name="Picture 48" descr="TUMLogo_oZ_Vollfl_blau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35925" y="295275"/>
            <a:ext cx="608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tabLst>
          <a:tab pos="9874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358775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 sz="2000">
          <a:solidFill>
            <a:schemeClr val="tx1"/>
          </a:solidFill>
          <a:latin typeface="+mn-lt"/>
          <a:ea typeface="+mn-ea"/>
        </a:defRPr>
      </a:lvl3pPr>
      <a:lvl4pPr marL="5381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4pPr>
      <a:lvl5pPr marL="71755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5pPr>
      <a:lvl6pPr marL="11747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6pPr>
      <a:lvl7pPr marL="16319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7pPr>
      <a:lvl8pPr marL="20891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8pPr>
      <a:lvl9pPr marL="25463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4.wm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GB" smtClean="0"/>
              <a:t>Integration of renewable energies: competition between storage, the power grid and flexible demand</a:t>
            </a:r>
            <a:r>
              <a:rPr lang="de-DE" smtClean="0"/>
              <a:t> 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ctr"/>
            <a:r>
              <a:rPr lang="en-GB" smtClean="0"/>
              <a:t>Thomas Hamacher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5111750" y="3176588"/>
            <a:ext cx="3708400" cy="973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The model: assumptions </a:t>
            </a: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/>
        </p:nvGraphicFramePr>
        <p:xfrm>
          <a:off x="358775" y="836613"/>
          <a:ext cx="4427538" cy="3813175"/>
        </p:xfrm>
        <a:graphic>
          <a:graphicData uri="http://schemas.openxmlformats.org/drawingml/2006/table">
            <a:tbl>
              <a:tblPr/>
              <a:tblGrid>
                <a:gridCol w="1185863"/>
                <a:gridCol w="1060450"/>
                <a:gridCol w="1184275"/>
                <a:gridCol w="99695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Technology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Investment Cost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Fix Cost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Lifetime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M Neue Helvetica 55 Regular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Cambria" pitchFamily="18" charset="0"/>
                          <a:cs typeface="Times New Roman" pitchFamily="18" charset="0"/>
                        </a:rPr>
                        <a:t>€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/kW]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Cambria" pitchFamily="18" charset="0"/>
                          <a:cs typeface="Times New Roman" pitchFamily="18" charset="0"/>
                        </a:rPr>
                        <a:t>€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/kW]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[a]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CCGT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750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PV- rooftop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1080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PV-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utility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801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Wind-on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932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Wind-off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1495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Biomass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2450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74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Cambria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4" name="Rectangle 51"/>
          <p:cNvSpPr>
            <a:spLocks noChangeArrowheads="1"/>
          </p:cNvSpPr>
          <p:nvPr/>
        </p:nvSpPr>
        <p:spPr bwMode="auto">
          <a:xfrm>
            <a:off x="0" y="467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35892" name="Group 52"/>
          <p:cNvGraphicFramePr>
            <a:graphicFrameLocks noGrp="1"/>
          </p:cNvGraphicFramePr>
          <p:nvPr/>
        </p:nvGraphicFramePr>
        <p:xfrm>
          <a:off x="5003800" y="873125"/>
          <a:ext cx="3960813" cy="2209800"/>
        </p:xfrm>
        <a:graphic>
          <a:graphicData uri="http://schemas.openxmlformats.org/drawingml/2006/table">
            <a:tbl>
              <a:tblPr/>
              <a:tblGrid>
                <a:gridCol w="1981200"/>
                <a:gridCol w="1979613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Electricity demand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[TWh]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Europe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Trukey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MENA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M Neue Helvetica 55 Regular"/>
                          <a:ea typeface="ＭＳ Ｐゴシック" pitchFamily="34" charset="-128"/>
                        </a:rPr>
                        <a:t>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92" name="Text Box 69"/>
          <p:cNvSpPr txBox="1">
            <a:spLocks noChangeArrowheads="1"/>
          </p:cNvSpPr>
          <p:nvPr/>
        </p:nvSpPr>
        <p:spPr bwMode="auto">
          <a:xfrm>
            <a:off x="5164138" y="3162300"/>
            <a:ext cx="3536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In the year 2050 CO2-emissions are </a:t>
            </a:r>
          </a:p>
          <a:p>
            <a:r>
              <a:rPr lang="en-GB">
                <a:latin typeface="Times New Roman" pitchFamily="18" charset="0"/>
              </a:rPr>
              <a:t>reduced by 95 % compared to the </a:t>
            </a:r>
          </a:p>
          <a:p>
            <a:r>
              <a:rPr lang="en-GB">
                <a:latin typeface="Times New Roman" pitchFamily="18" charset="0"/>
              </a:rPr>
              <a:t>year 1990. </a:t>
            </a:r>
          </a:p>
        </p:txBody>
      </p:sp>
      <p:sp>
        <p:nvSpPr>
          <p:cNvPr id="52293" name="Rectangle 70"/>
          <p:cNvSpPr>
            <a:spLocks noGrp="1" noChangeArrowheads="1" noTextEdit="1"/>
          </p:cNvSpPr>
          <p:nvPr>
            <p:ph type="tbl" idx="4294967295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Wind as low cost option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3251" name="Grafik 47" descr="X:\ZBild\69XXX CKandler\69028\69028.emf"/>
          <p:cNvPicPr>
            <a:picLocks noChangeAspect="1" noChangeArrowheads="1"/>
          </p:cNvPicPr>
          <p:nvPr/>
        </p:nvPicPr>
        <p:blipFill>
          <a:blip r:embed="rId2"/>
          <a:srcRect l="11703" t="4074" r="8113" b="4987"/>
          <a:stretch>
            <a:fillRect/>
          </a:stretch>
        </p:blipFill>
        <p:spPr bwMode="auto">
          <a:xfrm>
            <a:off x="503238" y="836613"/>
            <a:ext cx="7964487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Results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5" name="Grafik 3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92150"/>
            <a:ext cx="530225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82804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Results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6323" name="Picture 4" descr="Wind-stuf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233488"/>
            <a:ext cx="748982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Storage Option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7347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001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Storage Option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8371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001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Model IMAKUS – structure</a:t>
            </a:r>
          </a:p>
        </p:txBody>
      </p:sp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582738"/>
            <a:ext cx="8658225" cy="369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395" name="Textfeld 1"/>
          <p:cNvSpPr txBox="1">
            <a:spLocks noChangeArrowheads="1"/>
          </p:cNvSpPr>
          <p:nvPr/>
        </p:nvSpPr>
        <p:spPr bwMode="auto">
          <a:xfrm>
            <a:off x="19050" y="6065838"/>
            <a:ext cx="9104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Source: Kuhn, P.: Iteratives Modell zur Optimierung von Speicherausbau und –betrieb in einem Stromsystem mit zunehmend fluktuierender Erzeugung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Electricity Generation in Scenario with </a:t>
            </a:r>
            <a:br>
              <a:rPr lang="de-DE" smtClean="0"/>
            </a:br>
            <a:r>
              <a:rPr lang="de-DE" smtClean="0"/>
              <a:t>15 % Lower Demand and 80 % Share of RES in 2050</a:t>
            </a:r>
          </a:p>
        </p:txBody>
      </p:sp>
      <p:pic>
        <p:nvPicPr>
          <p:cNvPr id="604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668338"/>
            <a:ext cx="831373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feld 3"/>
          <p:cNvSpPr txBox="1">
            <a:spLocks noChangeArrowheads="1"/>
          </p:cNvSpPr>
          <p:nvPr/>
        </p:nvSpPr>
        <p:spPr bwMode="auto">
          <a:xfrm>
            <a:off x="19050" y="6065838"/>
            <a:ext cx="9104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Source: Kuhn, P; Kühne, M.; Heilek, C.: Integration und Bewertung erzeuger- und verbraucherseitiger Energiespeicher, KW21-Bericht, 2012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Storage expansion in Scenario with </a:t>
            </a:r>
            <a:br>
              <a:rPr lang="de-DE" smtClean="0"/>
            </a:br>
            <a:r>
              <a:rPr lang="de-DE" smtClean="0"/>
              <a:t>15 % Lower Demand and 80 % Share of RES in 2050</a:t>
            </a:r>
          </a:p>
        </p:txBody>
      </p:sp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2"/>
          <a:srcRect l="89023" t="27673" b="37106"/>
          <a:stretch>
            <a:fillRect/>
          </a:stretch>
        </p:blipFill>
        <p:spPr bwMode="auto">
          <a:xfrm>
            <a:off x="5786438" y="3422650"/>
            <a:ext cx="1011237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 r="12535"/>
          <a:stretch>
            <a:fillRect/>
          </a:stretch>
        </p:blipFill>
        <p:spPr bwMode="auto">
          <a:xfrm>
            <a:off x="395288" y="3500438"/>
            <a:ext cx="4032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4"/>
          <a:srcRect r="12535"/>
          <a:stretch>
            <a:fillRect/>
          </a:stretch>
        </p:blipFill>
        <p:spPr bwMode="auto">
          <a:xfrm>
            <a:off x="395288" y="692150"/>
            <a:ext cx="4032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9"/>
          <p:cNvPicPr>
            <a:picLocks noChangeAspect="1" noChangeArrowheads="1"/>
          </p:cNvPicPr>
          <p:nvPr/>
        </p:nvPicPr>
        <p:blipFill>
          <a:blip r:embed="rId5"/>
          <a:srcRect r="12535"/>
          <a:stretch>
            <a:fillRect/>
          </a:stretch>
        </p:blipFill>
        <p:spPr bwMode="auto">
          <a:xfrm>
            <a:off x="4643438" y="692150"/>
            <a:ext cx="4032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feld 6"/>
          <p:cNvSpPr txBox="1">
            <a:spLocks noChangeArrowheads="1"/>
          </p:cNvSpPr>
          <p:nvPr/>
        </p:nvSpPr>
        <p:spPr bwMode="auto">
          <a:xfrm>
            <a:off x="5518150" y="5589588"/>
            <a:ext cx="3614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Source:</a:t>
            </a:r>
          </a:p>
          <a:p>
            <a:r>
              <a:rPr lang="de-DE" sz="1000"/>
              <a:t>Kuhn, P; Kühne, M.; Heilek, C.:</a:t>
            </a:r>
          </a:p>
          <a:p>
            <a:r>
              <a:rPr lang="de-DE" sz="1000"/>
              <a:t>Integration und Bewertung erzeuger- und verbraucherseitiger Energiespeicher, KW21-Bericht, 2012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851025" y="1196975"/>
            <a:ext cx="1120775" cy="369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Charging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57888" y="1196975"/>
            <a:ext cx="1403350" cy="369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Discharging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51025" y="3933825"/>
            <a:ext cx="1082675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/>
                </a:solidFill>
              </a:rPr>
              <a:t>Capacity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Introduction </a:t>
            </a:r>
          </a:p>
        </p:txBody>
      </p:sp>
      <p:sp>
        <p:nvSpPr>
          <p:cNvPr id="174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17413" name="Organization Chart 5"/>
          <p:cNvGraphicFramePr>
            <a:graphicFrameLocks/>
          </p:cNvGraphicFramePr>
          <p:nvPr/>
        </p:nvGraphicFramePr>
        <p:xfrm>
          <a:off x="250825" y="1104900"/>
          <a:ext cx="8642350" cy="4322763"/>
        </p:xfrm>
        <a:graphic>
          <a:graphicData uri="http://schemas.openxmlformats.org/drawingml/2006/compatibility">
            <com:legacyDrawing xmlns:com="http://schemas.openxmlformats.org/drawingml/2006/compatibility" spid="_x0000_s174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Storage capacity expansion – comparison of different scenarios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86314-0A66-4BE1-88F8-3B8F5390DABB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sp>
        <p:nvSpPr>
          <p:cNvPr id="62467" name="Textfeld 6"/>
          <p:cNvSpPr txBox="1">
            <a:spLocks noChangeArrowheads="1"/>
          </p:cNvSpPr>
          <p:nvPr/>
        </p:nvSpPr>
        <p:spPr bwMode="auto">
          <a:xfrm>
            <a:off x="19050" y="6065838"/>
            <a:ext cx="9104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/>
              <a:t>Source: Kuhn, P; Kühne, M.; Heilek, C.: Integration und Bewertung erzeuger- und verbraucherseitiger Energiespeicher, KW21-Bericht, 2012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849313"/>
            <a:ext cx="86391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Model predictive control of building automation 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6360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Conclusion 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Large networks favour the integration of renewables, especially wind or</a:t>
            </a:r>
          </a:p>
          <a:p>
            <a:r>
              <a:rPr lang="en-GB" smtClean="0"/>
              <a:t>large networks would favour the penetration of wind. </a:t>
            </a:r>
          </a:p>
          <a:p>
            <a:endParaRPr lang="en-GB" smtClean="0"/>
          </a:p>
          <a:p>
            <a:r>
              <a:rPr lang="en-GB" smtClean="0"/>
              <a:t>A better understanding of storage requires a better understanding of </a:t>
            </a:r>
          </a:p>
          <a:p>
            <a:r>
              <a:rPr lang="en-GB" smtClean="0"/>
              <a:t>cross sector couplings and depends on the final mix.</a:t>
            </a:r>
          </a:p>
          <a:p>
            <a:endParaRPr lang="en-GB" smtClean="0"/>
          </a:p>
          <a:p>
            <a:r>
              <a:rPr lang="en-GB" smtClean="0"/>
              <a:t>Flexible demand is already possible in current systems (for example</a:t>
            </a:r>
          </a:p>
          <a:p>
            <a:r>
              <a:rPr lang="en-GB" smtClean="0"/>
              <a:t>building controls) but requires quite sophisticated prediction systems. 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Introduction  </a:t>
            </a:r>
          </a:p>
        </p:txBody>
      </p:sp>
      <p:sp>
        <p:nvSpPr>
          <p:cNvPr id="18434" name="AutoShape 11"/>
          <p:cNvSpPr>
            <a:spLocks noChangeArrowheads="1"/>
          </p:cNvSpPr>
          <p:nvPr/>
        </p:nvSpPr>
        <p:spPr bwMode="auto">
          <a:xfrm>
            <a:off x="2987675" y="2636838"/>
            <a:ext cx="2736850" cy="14398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New power </a:t>
            </a:r>
          </a:p>
          <a:p>
            <a:pPr algn="ctr"/>
            <a:r>
              <a:rPr lang="en-GB"/>
              <a:t>system</a:t>
            </a:r>
          </a:p>
        </p:txBody>
      </p:sp>
      <p:sp>
        <p:nvSpPr>
          <p:cNvPr id="18435" name="AutoShape 13"/>
          <p:cNvSpPr>
            <a:spLocks noChangeArrowheads="1"/>
          </p:cNvSpPr>
          <p:nvPr/>
        </p:nvSpPr>
        <p:spPr bwMode="auto">
          <a:xfrm>
            <a:off x="6156325" y="1052513"/>
            <a:ext cx="2446338" cy="1366837"/>
          </a:xfrm>
          <a:prstGeom prst="wedgeRoundRectCallout">
            <a:avLst>
              <a:gd name="adj1" fmla="val -67394"/>
              <a:gd name="adj2" fmla="val 9274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6659563" y="1412875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Cross sector</a:t>
            </a:r>
          </a:p>
          <a:p>
            <a:r>
              <a:rPr lang="en-GB"/>
              <a:t>coupling</a:t>
            </a:r>
          </a:p>
        </p:txBody>
      </p:sp>
      <p:sp>
        <p:nvSpPr>
          <p:cNvPr id="18437" name="AutoShape 18"/>
          <p:cNvSpPr>
            <a:spLocks noChangeArrowheads="1"/>
          </p:cNvSpPr>
          <p:nvPr/>
        </p:nvSpPr>
        <p:spPr bwMode="auto">
          <a:xfrm>
            <a:off x="6443663" y="4149725"/>
            <a:ext cx="2446337" cy="1366838"/>
          </a:xfrm>
          <a:prstGeom prst="wedgeRoundRectCallout">
            <a:avLst>
              <a:gd name="adj1" fmla="val -79722"/>
              <a:gd name="adj2" fmla="val -880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8438" name="Text Box 19"/>
          <p:cNvSpPr txBox="1">
            <a:spLocks noChangeArrowheads="1"/>
          </p:cNvSpPr>
          <p:nvPr/>
        </p:nvSpPr>
        <p:spPr bwMode="auto">
          <a:xfrm>
            <a:off x="6948488" y="465296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New controls</a:t>
            </a:r>
          </a:p>
        </p:txBody>
      </p:sp>
      <p:sp>
        <p:nvSpPr>
          <p:cNvPr id="18439" name="AutoShape 20"/>
          <p:cNvSpPr>
            <a:spLocks noChangeArrowheads="1"/>
          </p:cNvSpPr>
          <p:nvPr/>
        </p:nvSpPr>
        <p:spPr bwMode="auto">
          <a:xfrm>
            <a:off x="250825" y="981075"/>
            <a:ext cx="2446338" cy="1366838"/>
          </a:xfrm>
          <a:prstGeom prst="wedgeRoundRectCallout">
            <a:avLst>
              <a:gd name="adj1" fmla="val 60773"/>
              <a:gd name="adj2" fmla="val 9599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8440" name="Text Box 21"/>
          <p:cNvSpPr txBox="1">
            <a:spLocks noChangeArrowheads="1"/>
          </p:cNvSpPr>
          <p:nvPr/>
        </p:nvSpPr>
        <p:spPr bwMode="auto">
          <a:xfrm>
            <a:off x="684213" y="134143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New market</a:t>
            </a:r>
          </a:p>
          <a:p>
            <a:r>
              <a:rPr lang="en-GB"/>
              <a:t>mechanism</a:t>
            </a:r>
          </a:p>
        </p:txBody>
      </p:sp>
      <p:sp>
        <p:nvSpPr>
          <p:cNvPr id="18441" name="AutoShape 22"/>
          <p:cNvSpPr>
            <a:spLocks noChangeArrowheads="1"/>
          </p:cNvSpPr>
          <p:nvPr/>
        </p:nvSpPr>
        <p:spPr bwMode="auto">
          <a:xfrm>
            <a:off x="323850" y="4724400"/>
            <a:ext cx="2446338" cy="1366838"/>
          </a:xfrm>
          <a:prstGeom prst="wedgeRoundRectCallout">
            <a:avLst>
              <a:gd name="adj1" fmla="val 58630"/>
              <a:gd name="adj2" fmla="val -11585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8442" name="Text Box 23"/>
          <p:cNvSpPr txBox="1">
            <a:spLocks noChangeArrowheads="1"/>
          </p:cNvSpPr>
          <p:nvPr/>
        </p:nvSpPr>
        <p:spPr bwMode="auto">
          <a:xfrm>
            <a:off x="539750" y="4941888"/>
            <a:ext cx="1898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New hierarchy of</a:t>
            </a:r>
          </a:p>
          <a:p>
            <a:r>
              <a:rPr lang="en-GB"/>
              <a:t>system</a:t>
            </a:r>
          </a:p>
          <a:p>
            <a:r>
              <a:rPr lang="en-GB"/>
              <a:t>Micro-grid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Energy models</a:t>
            </a:r>
          </a:p>
        </p:txBody>
      </p:sp>
      <p:sp>
        <p:nvSpPr>
          <p:cNvPr id="19458" name="AutoShape 12"/>
          <p:cNvSpPr>
            <a:spLocks noChangeArrowheads="1"/>
          </p:cNvSpPr>
          <p:nvPr/>
        </p:nvSpPr>
        <p:spPr bwMode="auto">
          <a:xfrm>
            <a:off x="971550" y="549275"/>
            <a:ext cx="7272338" cy="18002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Energy Models</a:t>
            </a:r>
          </a:p>
        </p:txBody>
      </p:sp>
      <p:sp>
        <p:nvSpPr>
          <p:cNvPr id="19459" name="Rectangle 16"/>
          <p:cNvSpPr>
            <a:spLocks noChangeArrowheads="1"/>
          </p:cNvSpPr>
          <p:nvPr/>
        </p:nvSpPr>
        <p:spPr bwMode="auto">
          <a:xfrm rot="-5400000">
            <a:off x="4283869" y="3861594"/>
            <a:ext cx="39608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Economy</a:t>
            </a:r>
          </a:p>
        </p:txBody>
      </p:sp>
      <p:sp>
        <p:nvSpPr>
          <p:cNvPr id="19460" name="Rectangle 18"/>
          <p:cNvSpPr>
            <a:spLocks noChangeArrowheads="1"/>
          </p:cNvSpPr>
          <p:nvPr/>
        </p:nvSpPr>
        <p:spPr bwMode="auto">
          <a:xfrm rot="-5400000">
            <a:off x="2772569" y="3861594"/>
            <a:ext cx="39608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Technological change</a:t>
            </a:r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 rot="-5400000">
            <a:off x="1259681" y="3861594"/>
            <a:ext cx="39608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Technology</a:t>
            </a:r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 rot="-5400000">
            <a:off x="-253206" y="3861594"/>
            <a:ext cx="39608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Human behaviour</a:t>
            </a:r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 rot="-5400000">
            <a:off x="5652294" y="3861594"/>
            <a:ext cx="39608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Environment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Foliennummernplatzhalter 3"/>
          <p:cNvSpPr txBox="1">
            <a:spLocks noGrp="1"/>
          </p:cNvSpPr>
          <p:nvPr/>
        </p:nvSpPr>
        <p:spPr bwMode="auto">
          <a:xfrm>
            <a:off x="8010525" y="64008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 eaLnBrk="0" hangingPunct="0"/>
            <a:fld id="{89959342-6119-41C4-A78B-FD36A05774D0}" type="slidenum">
              <a:rPr lang="en-US" altLang="de-DE" sz="1200">
                <a:solidFill>
                  <a:srgbClr val="0065BD"/>
                </a:solidFill>
                <a:latin typeface="TUM Neue Helvetica 55 Regular"/>
              </a:rPr>
              <a:pPr algn="r" eaLnBrk="0" hangingPunct="0"/>
              <a:t>5</a:t>
            </a:fld>
            <a:endParaRPr lang="en-US" altLang="de-DE" sz="1200">
              <a:solidFill>
                <a:srgbClr val="0065BD"/>
              </a:solidFill>
              <a:latin typeface="TUM Neue Helvetica 55 Regular"/>
            </a:endParaRPr>
          </a:p>
        </p:txBody>
      </p:sp>
      <p:graphicFrame>
        <p:nvGraphicFramePr>
          <p:cNvPr id="46083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6083" name="think-cell Slide" r:id="rId11" imgW="360" imgH="360" progId="">
              <p:embed/>
            </p:oleObj>
          </a:graphicData>
        </a:graphic>
      </p:graphicFrame>
      <p:sp>
        <p:nvSpPr>
          <p:cNvPr id="46085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Database of renewable energies generation time series</a:t>
            </a: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309563" y="2698750"/>
            <a:ext cx="1801812" cy="1312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Wind speed in 50 m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Radiation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Temperature in 2 m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Air pressure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Others</a:t>
            </a:r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309563" y="2406650"/>
            <a:ext cx="18018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Available variables</a:t>
            </a:r>
          </a:p>
        </p:txBody>
      </p:sp>
      <p:sp>
        <p:nvSpPr>
          <p:cNvPr id="46088" name="Line 28"/>
          <p:cNvSpPr>
            <a:spLocks noChangeShapeType="1"/>
          </p:cNvSpPr>
          <p:nvPr/>
        </p:nvSpPr>
        <p:spPr bwMode="auto">
          <a:xfrm>
            <a:off x="309563" y="2662238"/>
            <a:ext cx="18018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089" name="Rectangle 3"/>
          <p:cNvSpPr>
            <a:spLocks noChangeArrowheads="1"/>
          </p:cNvSpPr>
          <p:nvPr/>
        </p:nvSpPr>
        <p:spPr bwMode="auto">
          <a:xfrm>
            <a:off x="309563" y="4318000"/>
            <a:ext cx="18018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1979 – “now”</a:t>
            </a:r>
          </a:p>
        </p:txBody>
      </p:sp>
      <p:sp>
        <p:nvSpPr>
          <p:cNvPr id="46090" name="Rectangle 3"/>
          <p:cNvSpPr>
            <a:spLocks noChangeArrowheads="1"/>
          </p:cNvSpPr>
          <p:nvPr/>
        </p:nvSpPr>
        <p:spPr bwMode="auto">
          <a:xfrm>
            <a:off x="309563" y="4025900"/>
            <a:ext cx="18018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Available timeframe</a:t>
            </a:r>
          </a:p>
        </p:txBody>
      </p:sp>
      <p:sp>
        <p:nvSpPr>
          <p:cNvPr id="46091" name="Line 31"/>
          <p:cNvSpPr>
            <a:spLocks noChangeShapeType="1"/>
          </p:cNvSpPr>
          <p:nvPr/>
        </p:nvSpPr>
        <p:spPr bwMode="auto">
          <a:xfrm>
            <a:off x="309563" y="4281488"/>
            <a:ext cx="18018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092" name="Rectangle 3"/>
          <p:cNvSpPr>
            <a:spLocks noChangeArrowheads="1"/>
          </p:cNvSpPr>
          <p:nvPr/>
        </p:nvSpPr>
        <p:spPr bwMode="auto">
          <a:xfrm>
            <a:off x="309563" y="1917700"/>
            <a:ext cx="1801812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NASA: MERRA-Reanalysis dataset</a:t>
            </a:r>
          </a:p>
        </p:txBody>
      </p:sp>
      <p:sp>
        <p:nvSpPr>
          <p:cNvPr id="46093" name="Rectangle 3"/>
          <p:cNvSpPr>
            <a:spLocks noChangeArrowheads="1"/>
          </p:cNvSpPr>
          <p:nvPr/>
        </p:nvSpPr>
        <p:spPr bwMode="auto">
          <a:xfrm>
            <a:off x="309563" y="1625600"/>
            <a:ext cx="18018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Data source</a:t>
            </a:r>
          </a:p>
        </p:txBody>
      </p:sp>
      <p:sp>
        <p:nvSpPr>
          <p:cNvPr id="46094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16250" y="1714500"/>
            <a:ext cx="3411538" cy="1657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en-US" altLang="de-DE" sz="2200">
              <a:latin typeface="TUM Neue Helvetica 55 Regular"/>
            </a:endParaRPr>
          </a:p>
        </p:txBody>
      </p:sp>
      <p:grpSp>
        <p:nvGrpSpPr>
          <p:cNvPr id="46095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611438" y="2336800"/>
            <a:ext cx="3411537" cy="1657350"/>
            <a:chOff x="1680" y="1240"/>
            <a:chExt cx="1960" cy="952"/>
          </a:xfrm>
        </p:grpSpPr>
        <p:pic>
          <p:nvPicPr>
            <p:cNvPr id="46127" name="Picture 7"/>
            <p:cNvPicPr>
              <a:picLocks noChangeAspect="1" noChangeArrowheads="1"/>
            </p:cNvPicPr>
            <p:nvPr/>
          </p:nvPicPr>
          <p:blipFill>
            <a:blip r:embed="rId12"/>
            <a:srcRect l="15053" t="8110" r="11923" b="12291"/>
            <a:stretch>
              <a:fillRect/>
            </a:stretch>
          </p:blipFill>
          <p:spPr bwMode="auto">
            <a:xfrm>
              <a:off x="1680" y="1240"/>
              <a:ext cx="1960" cy="9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6128" name="Rectangle 10"/>
            <p:cNvSpPr>
              <a:spLocks noChangeArrowheads="1"/>
            </p:cNvSpPr>
            <p:nvPr/>
          </p:nvSpPr>
          <p:spPr bwMode="auto">
            <a:xfrm>
              <a:off x="1680" y="1240"/>
              <a:ext cx="1960" cy="9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endParaRPr lang="en-US" altLang="de-DE" sz="2200">
                <a:latin typeface="TUM Neue Helvetica 55 Regular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2611438" y="1714500"/>
            <a:ext cx="404812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6022975" y="1714500"/>
            <a:ext cx="404813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6022975" y="3371850"/>
            <a:ext cx="404813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3014663" y="1714500"/>
            <a:ext cx="0" cy="622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6022975" y="3368675"/>
            <a:ext cx="4048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01" name="Rectangle 3"/>
          <p:cNvSpPr>
            <a:spLocks noChangeArrowheads="1"/>
          </p:cNvSpPr>
          <p:nvPr/>
        </p:nvSpPr>
        <p:spPr bwMode="auto">
          <a:xfrm>
            <a:off x="2754313" y="4092575"/>
            <a:ext cx="2895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  <a:sym typeface="Wingdings" pitchFamily="2" charset="2"/>
              </a:rPr>
              <a:t>2/3 °resolution  </a:t>
            </a:r>
            <a:r>
              <a:rPr lang="en-US" altLang="de-DE" sz="1400">
                <a:latin typeface="TUM Neue Helvetica 55 Regular"/>
              </a:rPr>
              <a:t>540 data points</a:t>
            </a:r>
          </a:p>
        </p:txBody>
      </p:sp>
      <p:sp>
        <p:nvSpPr>
          <p:cNvPr id="46102" name="Rectangle 3"/>
          <p:cNvSpPr>
            <a:spLocks noChangeArrowheads="1"/>
          </p:cNvSpPr>
          <p:nvPr/>
        </p:nvSpPr>
        <p:spPr bwMode="auto">
          <a:xfrm rot="-5400000">
            <a:off x="1609725" y="2916238"/>
            <a:ext cx="1589088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  <a:sym typeface="Wingdings" pitchFamily="2" charset="2"/>
              </a:rPr>
              <a:t>1/2 °resolution</a:t>
            </a:r>
            <a:br>
              <a:rPr lang="en-US" altLang="de-DE" sz="1400">
                <a:latin typeface="TUM Neue Helvetica 55 Regular"/>
                <a:sym typeface="Wingdings" pitchFamily="2" charset="2"/>
              </a:rPr>
            </a:br>
            <a:r>
              <a:rPr lang="en-US" altLang="de-DE" sz="1400">
                <a:latin typeface="TUM Neue Helvetica 55 Regular"/>
                <a:sym typeface="Wingdings" pitchFamily="2" charset="2"/>
              </a:rPr>
              <a:t> </a:t>
            </a:r>
            <a:r>
              <a:rPr lang="en-US" altLang="de-DE" sz="1400">
                <a:latin typeface="TUM Neue Helvetica 55 Regular"/>
              </a:rPr>
              <a:t>361 data points</a:t>
            </a:r>
          </a:p>
        </p:txBody>
      </p:sp>
      <p:sp>
        <p:nvSpPr>
          <p:cNvPr id="46103" name="Rectangle 3"/>
          <p:cNvSpPr>
            <a:spLocks noChangeArrowheads="1"/>
          </p:cNvSpPr>
          <p:nvPr/>
        </p:nvSpPr>
        <p:spPr bwMode="auto">
          <a:xfrm rot="-3393695">
            <a:off x="5780882" y="3482181"/>
            <a:ext cx="14414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1 hour resolution </a:t>
            </a:r>
            <a:r>
              <a:rPr lang="en-US" altLang="de-DE" sz="1400">
                <a:latin typeface="TUM Neue Helvetica 55 Regular"/>
                <a:sym typeface="Wingdings" pitchFamily="2" charset="2"/>
              </a:rPr>
              <a:t> 8760/8784</a:t>
            </a:r>
            <a:br>
              <a:rPr lang="en-US" altLang="de-DE" sz="1400">
                <a:latin typeface="TUM Neue Helvetica 55 Regular"/>
                <a:sym typeface="Wingdings" pitchFamily="2" charset="2"/>
              </a:rPr>
            </a:br>
            <a:r>
              <a:rPr lang="en-US" altLang="de-DE" sz="1400">
                <a:latin typeface="TUM Neue Helvetica 55 Regular"/>
              </a:rPr>
              <a:t>data points</a:t>
            </a:r>
          </a:p>
        </p:txBody>
      </p:sp>
      <p:sp>
        <p:nvSpPr>
          <p:cNvPr id="46104" name="Rectangle 3"/>
          <p:cNvSpPr>
            <a:spLocks noChangeArrowheads="1"/>
          </p:cNvSpPr>
          <p:nvPr/>
        </p:nvSpPr>
        <p:spPr bwMode="auto">
          <a:xfrm>
            <a:off x="3536950" y="1825625"/>
            <a:ext cx="1979613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~1,7 bn. data points per variable per year</a:t>
            </a:r>
          </a:p>
        </p:txBody>
      </p:sp>
      <p:sp>
        <p:nvSpPr>
          <p:cNvPr id="46105" name="Rectangle 3"/>
          <p:cNvSpPr>
            <a:spLocks noChangeArrowheads="1"/>
          </p:cNvSpPr>
          <p:nvPr/>
        </p:nvSpPr>
        <p:spPr bwMode="auto">
          <a:xfrm>
            <a:off x="309563" y="1341438"/>
            <a:ext cx="3149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Time series data</a:t>
            </a:r>
          </a:p>
        </p:txBody>
      </p:sp>
      <p:sp>
        <p:nvSpPr>
          <p:cNvPr id="46106" name="Line 37"/>
          <p:cNvSpPr>
            <a:spLocks noChangeShapeType="1"/>
          </p:cNvSpPr>
          <p:nvPr/>
        </p:nvSpPr>
        <p:spPr bwMode="auto">
          <a:xfrm>
            <a:off x="309563" y="1571625"/>
            <a:ext cx="645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07" name="Rectangle 38"/>
          <p:cNvSpPr>
            <a:spLocks noChangeArrowheads="1"/>
          </p:cNvSpPr>
          <p:nvPr/>
        </p:nvSpPr>
        <p:spPr bwMode="auto">
          <a:xfrm>
            <a:off x="207963" y="1268413"/>
            <a:ext cx="6627812" cy="3349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en-US" altLang="de-DE" sz="2200">
              <a:latin typeface="TUM Neue Helvetica 55 Regular"/>
            </a:endParaRPr>
          </a:p>
        </p:txBody>
      </p:sp>
      <p:sp>
        <p:nvSpPr>
          <p:cNvPr id="46108" name="Rectangle 3"/>
          <p:cNvSpPr>
            <a:spLocks noChangeArrowheads="1"/>
          </p:cNvSpPr>
          <p:nvPr/>
        </p:nvSpPr>
        <p:spPr bwMode="auto">
          <a:xfrm>
            <a:off x="309563" y="4735513"/>
            <a:ext cx="3149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Static Data</a:t>
            </a:r>
          </a:p>
        </p:txBody>
      </p:sp>
      <p:sp>
        <p:nvSpPr>
          <p:cNvPr id="46109" name="Rectangle 41"/>
          <p:cNvSpPr>
            <a:spLocks noChangeArrowheads="1"/>
          </p:cNvSpPr>
          <p:nvPr/>
        </p:nvSpPr>
        <p:spPr bwMode="auto">
          <a:xfrm>
            <a:off x="207963" y="4711700"/>
            <a:ext cx="6627812" cy="15795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en-US" altLang="de-DE" sz="2200">
              <a:latin typeface="TUM Neue Helvetica 55 Regular"/>
            </a:endParaRPr>
          </a:p>
        </p:txBody>
      </p:sp>
      <p:sp>
        <p:nvSpPr>
          <p:cNvPr id="46110" name="Rectangle 3"/>
          <p:cNvSpPr>
            <a:spLocks noChangeArrowheads="1"/>
          </p:cNvSpPr>
          <p:nvPr/>
        </p:nvSpPr>
        <p:spPr bwMode="auto">
          <a:xfrm>
            <a:off x="309563" y="5337175"/>
            <a:ext cx="1431925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NASA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Other US/EU Agencies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Universities</a:t>
            </a:r>
          </a:p>
        </p:txBody>
      </p:sp>
      <p:sp>
        <p:nvSpPr>
          <p:cNvPr id="46111" name="Rectangle 3"/>
          <p:cNvSpPr>
            <a:spLocks noChangeArrowheads="1"/>
          </p:cNvSpPr>
          <p:nvPr/>
        </p:nvSpPr>
        <p:spPr bwMode="auto">
          <a:xfrm>
            <a:off x="309563" y="5045075"/>
            <a:ext cx="14319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Data source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endParaRPr lang="en-US" altLang="de-DE" sz="1400" b="1">
              <a:latin typeface="TUM Neue Helvetica 55 Regular"/>
            </a:endParaRPr>
          </a:p>
        </p:txBody>
      </p:sp>
      <p:sp>
        <p:nvSpPr>
          <p:cNvPr id="46112" name="Rectangle 3"/>
          <p:cNvSpPr>
            <a:spLocks noChangeArrowheads="1"/>
          </p:cNvSpPr>
          <p:nvPr/>
        </p:nvSpPr>
        <p:spPr bwMode="auto">
          <a:xfrm>
            <a:off x="1798638" y="5337175"/>
            <a:ext cx="4864100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Earth surface properties (land/sea, elevation, roughness of surface, …)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Country/region boundaries</a:t>
            </a:r>
          </a:p>
          <a:p>
            <a:pPr marL="179388" lvl="1" indent="-177800">
              <a:spcBef>
                <a:spcPct val="20000"/>
              </a:spcBef>
              <a:buFont typeface="Arial" charset="0"/>
              <a:buChar char="•"/>
              <a:tabLst>
                <a:tab pos="987425" algn="l"/>
              </a:tabLst>
            </a:pPr>
            <a:r>
              <a:rPr lang="en-US" altLang="de-DE" sz="1400">
                <a:latin typeface="TUM Neue Helvetica 55 Regular"/>
              </a:rPr>
              <a:t>Others</a:t>
            </a:r>
          </a:p>
        </p:txBody>
      </p:sp>
      <p:sp>
        <p:nvSpPr>
          <p:cNvPr id="46113" name="Rectangle 3"/>
          <p:cNvSpPr>
            <a:spLocks noChangeArrowheads="1"/>
          </p:cNvSpPr>
          <p:nvPr/>
        </p:nvSpPr>
        <p:spPr bwMode="auto">
          <a:xfrm>
            <a:off x="1798638" y="5045075"/>
            <a:ext cx="23749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lvl="1" indent="-177800">
              <a:spcBef>
                <a:spcPct val="20000"/>
              </a:spcBef>
              <a:buFont typeface="Arial" charset="0"/>
              <a:buNone/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Available data</a:t>
            </a:r>
          </a:p>
        </p:txBody>
      </p:sp>
      <p:sp>
        <p:nvSpPr>
          <p:cNvPr id="46114" name="Line 28"/>
          <p:cNvSpPr>
            <a:spLocks noChangeShapeType="1"/>
          </p:cNvSpPr>
          <p:nvPr/>
        </p:nvSpPr>
        <p:spPr bwMode="auto">
          <a:xfrm>
            <a:off x="309563" y="5257800"/>
            <a:ext cx="127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15" name="Line 28"/>
          <p:cNvSpPr>
            <a:spLocks noChangeShapeType="1"/>
          </p:cNvSpPr>
          <p:nvPr/>
        </p:nvSpPr>
        <p:spPr bwMode="auto">
          <a:xfrm>
            <a:off x="1798638" y="5257800"/>
            <a:ext cx="4864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16" name="Line 28"/>
          <p:cNvSpPr>
            <a:spLocks noChangeShapeType="1"/>
          </p:cNvSpPr>
          <p:nvPr/>
        </p:nvSpPr>
        <p:spPr bwMode="auto">
          <a:xfrm>
            <a:off x="309563" y="4948238"/>
            <a:ext cx="635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17" name="Line 28"/>
          <p:cNvSpPr>
            <a:spLocks noChangeShapeType="1"/>
          </p:cNvSpPr>
          <p:nvPr/>
        </p:nvSpPr>
        <p:spPr bwMode="auto">
          <a:xfrm>
            <a:off x="309563" y="1836738"/>
            <a:ext cx="18018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de-DE"/>
          </a:p>
        </p:txBody>
      </p:sp>
      <p:sp>
        <p:nvSpPr>
          <p:cNvPr id="4611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53275" y="4192588"/>
            <a:ext cx="1816100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10" tIns="0" rIns="3810" bIns="0"/>
          <a:lstStyle/>
          <a:p>
            <a:pPr>
              <a:spcBef>
                <a:spcPct val="20000"/>
              </a:spcBef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Illustrations (pictures and videos) for reports and lectures</a:t>
            </a:r>
          </a:p>
        </p:txBody>
      </p:sp>
      <p:sp>
        <p:nvSpPr>
          <p:cNvPr id="4611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3275" y="1431925"/>
            <a:ext cx="18843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10" tIns="0" rIns="3810" bIns="0"/>
          <a:lstStyle/>
          <a:p>
            <a:pPr>
              <a:spcBef>
                <a:spcPct val="20000"/>
              </a:spcBef>
              <a:tabLst>
                <a:tab pos="987425" algn="l"/>
              </a:tabLst>
            </a:pPr>
            <a:r>
              <a:rPr lang="en-US" altLang="de-DE" sz="1400" b="1">
                <a:latin typeface="TUM Neue Helvetica 55 Regular"/>
              </a:rPr>
              <a:t>Renewable energies generation time series </a:t>
            </a:r>
            <a:r>
              <a:rPr lang="en-US" altLang="de-DE" sz="1400">
                <a:latin typeface="TUM Neue Helvetica 55 Regular"/>
              </a:rPr>
              <a:t>for modeling and statistical analysis</a:t>
            </a:r>
          </a:p>
        </p:txBody>
      </p:sp>
      <p:sp>
        <p:nvSpPr>
          <p:cNvPr id="46120" name="Rectangle 90"/>
          <p:cNvSpPr>
            <a:spLocks noChangeArrowheads="1"/>
          </p:cNvSpPr>
          <p:nvPr/>
        </p:nvSpPr>
        <p:spPr bwMode="auto">
          <a:xfrm>
            <a:off x="7056438" y="4073525"/>
            <a:ext cx="1981200" cy="22177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de-DE" altLang="de-DE" sz="2200">
              <a:latin typeface="TUM Neue Helvetica 55 Regular"/>
            </a:endParaRPr>
          </a:p>
        </p:txBody>
      </p:sp>
      <p:sp>
        <p:nvSpPr>
          <p:cNvPr id="46121" name="Rectangle 91"/>
          <p:cNvSpPr>
            <a:spLocks noChangeArrowheads="1"/>
          </p:cNvSpPr>
          <p:nvPr/>
        </p:nvSpPr>
        <p:spPr bwMode="auto">
          <a:xfrm>
            <a:off x="7056438" y="1268413"/>
            <a:ext cx="1981200" cy="2657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de-DE" altLang="de-DE" sz="2200">
              <a:latin typeface="TUM Neue Helvetica 55 Regular"/>
            </a:endParaRPr>
          </a:p>
        </p:txBody>
      </p:sp>
      <p:pic>
        <p:nvPicPr>
          <p:cNvPr id="46122" name="Picture 92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3"/>
          <a:srcRect l="7559" r="7729" b="5849"/>
          <a:stretch>
            <a:fillRect/>
          </a:stretch>
        </p:blipFill>
        <p:spPr bwMode="auto">
          <a:xfrm>
            <a:off x="7088188" y="2274888"/>
            <a:ext cx="1917700" cy="150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ichtungspfeil 2"/>
          <p:cNvSpPr/>
          <p:nvPr/>
        </p:nvSpPr>
        <p:spPr>
          <a:xfrm>
            <a:off x="207963" y="815975"/>
            <a:ext cx="6627812" cy="327025"/>
          </a:xfrm>
          <a:prstGeom prst="homePlate">
            <a:avLst>
              <a:gd name="adj" fmla="val 26744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Data processing based on different input data</a:t>
            </a:r>
          </a:p>
        </p:txBody>
      </p:sp>
      <p:sp>
        <p:nvSpPr>
          <p:cNvPr id="4" name="Rechteck 3"/>
          <p:cNvSpPr/>
          <p:nvPr/>
        </p:nvSpPr>
        <p:spPr>
          <a:xfrm>
            <a:off x="7056438" y="815975"/>
            <a:ext cx="19812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End products</a:t>
            </a:r>
          </a:p>
        </p:txBody>
      </p:sp>
      <p:pic>
        <p:nvPicPr>
          <p:cNvPr id="46125" name="Picture 130"/>
          <p:cNvPicPr>
            <a:picLocks noChangeAspect="1" noChangeArrowheads="1"/>
          </p:cNvPicPr>
          <p:nvPr/>
        </p:nvPicPr>
        <p:blipFill>
          <a:blip r:embed="rId14"/>
          <a:srcRect l="12303" t="21852" r="15514" b="21593"/>
          <a:stretch>
            <a:fillRect/>
          </a:stretch>
        </p:blipFill>
        <p:spPr bwMode="auto">
          <a:xfrm>
            <a:off x="7153275" y="5027613"/>
            <a:ext cx="1846263" cy="1039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126" name="Text Box 49"/>
          <p:cNvSpPr txBox="1">
            <a:spLocks noChangeArrowheads="1"/>
          </p:cNvSpPr>
          <p:nvPr/>
        </p:nvSpPr>
        <p:spPr bwMode="auto">
          <a:xfrm>
            <a:off x="6443663" y="63817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Source Janker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Warming up with wind-statistics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8131" name="Picture 4" descr="figure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351712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7019925" y="58054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Source Janker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Warming up with wind-statistics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39813"/>
            <a:ext cx="74882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7235825" y="58769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Source Janker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Warming up with wind-statistics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0179" name="Picture 4" descr="figure3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11213"/>
            <a:ext cx="76327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443663" y="63817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Source Janker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 model to describe future power markets (URBS) 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The year 2050 is modelled 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Each country is a node in the model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New investments and power plant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 	scheduling are the result of cost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	minimisation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Wind and PV are described by hourly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 	resolved time series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 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1800" smtClean="0"/>
          </a:p>
        </p:txBody>
      </p:sp>
      <p:pic>
        <p:nvPicPr>
          <p:cNvPr id="51203" name="Bild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1844675"/>
            <a:ext cx="37973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Fwid8p.Umddi4xJU57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Q6tfAvpEq7OdLzcNYz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idlfZYg0m1z54xCu8T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oFGonPQ0Wj_n4gnCGp0g"/>
</p:tagLst>
</file>

<file path=ppt/theme/theme1.xml><?xml version="1.0" encoding="utf-8"?>
<a:theme xmlns:a="http://schemas.openxmlformats.org/drawingml/2006/main" name="1_TUM_Vorlage">
  <a:themeElements>
    <a:clrScheme name="1_TUM_Vorlage 1">
      <a:dk1>
        <a:srgbClr val="000000"/>
      </a:dk1>
      <a:lt1>
        <a:srgbClr val="FFFFFF"/>
      </a:lt1>
      <a:dk2>
        <a:srgbClr val="E37222"/>
      </a:dk2>
      <a:lt2>
        <a:srgbClr val="0065BD"/>
      </a:lt2>
      <a:accent1>
        <a:srgbClr val="98C6EA"/>
      </a:accent1>
      <a:accent2>
        <a:srgbClr val="64A0C8"/>
      </a:accent2>
      <a:accent3>
        <a:srgbClr val="FFFFFF"/>
      </a:accent3>
      <a:accent4>
        <a:srgbClr val="000000"/>
      </a:accent4>
      <a:accent5>
        <a:srgbClr val="CADFF3"/>
      </a:accent5>
      <a:accent6>
        <a:srgbClr val="5A91B5"/>
      </a:accent6>
      <a:hlink>
        <a:srgbClr val="005293"/>
      </a:hlink>
      <a:folHlink>
        <a:srgbClr val="003359"/>
      </a:folHlink>
    </a:clrScheme>
    <a:fontScheme name="1_TUM_Vorlage">
      <a:majorFont>
        <a:latin typeface="TUM Neue Helvetica 55 Regular"/>
        <a:ea typeface="ＭＳ Ｐゴシック"/>
        <a:cs typeface=""/>
      </a:majorFont>
      <a:minorFont>
        <a:latin typeface="TUM Neue Helvetica 55 Regular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UM_Vorlage 1">
        <a:dk1>
          <a:srgbClr val="000000"/>
        </a:dk1>
        <a:lt1>
          <a:srgbClr val="FFFFFF"/>
        </a:lt1>
        <a:dk2>
          <a:srgbClr val="E37222"/>
        </a:dk2>
        <a:lt2>
          <a:srgbClr val="0065BD"/>
        </a:lt2>
        <a:accent1>
          <a:srgbClr val="98C6EA"/>
        </a:accent1>
        <a:accent2>
          <a:srgbClr val="64A0C8"/>
        </a:accent2>
        <a:accent3>
          <a:srgbClr val="FFFFFF"/>
        </a:accent3>
        <a:accent4>
          <a:srgbClr val="000000"/>
        </a:accent4>
        <a:accent5>
          <a:srgbClr val="CADFF3"/>
        </a:accent5>
        <a:accent6>
          <a:srgbClr val="5A91B5"/>
        </a:accent6>
        <a:hlink>
          <a:srgbClr val="005293"/>
        </a:hlink>
        <a:folHlink>
          <a:srgbClr val="0033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(4:3)</PresentationFormat>
  <Paragraphs>163</Paragraphs>
  <Slides>22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Entwurfsvorlage</vt:lpstr>
      </vt:variant>
      <vt:variant>
        <vt:i4>13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44" baseType="lpstr">
      <vt:lpstr>Arial</vt:lpstr>
      <vt:lpstr>ＭＳ Ｐゴシック</vt:lpstr>
      <vt:lpstr>TUM Neue Helvetica 55 Regular</vt:lpstr>
      <vt:lpstr>Calibri</vt:lpstr>
      <vt:lpstr>Wingdings</vt:lpstr>
      <vt:lpstr>Times</vt:lpstr>
      <vt:lpstr>Cambria</vt:lpstr>
      <vt:lpstr>Times New Roman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1_TUM_Vorlage</vt:lpstr>
      <vt:lpstr>think-cell Slide</vt:lpstr>
      <vt:lpstr>Integration of renewable energies: competition between storage, the power grid and flexible demand  </vt:lpstr>
      <vt:lpstr>Introduction </vt:lpstr>
      <vt:lpstr>Introduction  </vt:lpstr>
      <vt:lpstr>Energy models</vt:lpstr>
      <vt:lpstr>Database of renewable energies generation time series</vt:lpstr>
      <vt:lpstr>Warming up with wind-statistics</vt:lpstr>
      <vt:lpstr>Warming up with wind-statistics</vt:lpstr>
      <vt:lpstr>Warming up with wind-statistics</vt:lpstr>
      <vt:lpstr>A model to describe future power markets (URBS) </vt:lpstr>
      <vt:lpstr>The model: assumptions </vt:lpstr>
      <vt:lpstr>Wind as low cost option</vt:lpstr>
      <vt:lpstr>Results</vt:lpstr>
      <vt:lpstr>Folie 13</vt:lpstr>
      <vt:lpstr>Results</vt:lpstr>
      <vt:lpstr>Storage Option</vt:lpstr>
      <vt:lpstr>Storage Option</vt:lpstr>
      <vt:lpstr>Model IMAKUS – structure</vt:lpstr>
      <vt:lpstr>Electricity Generation in Scenario with  15 % Lower Demand and 80 % Share of RES in 2050</vt:lpstr>
      <vt:lpstr>Storage expansion in Scenario with  15 % Lower Demand and 80 % Share of RES in 2050</vt:lpstr>
      <vt:lpstr>Storage capacity expansion – comparison of different scenarios</vt:lpstr>
      <vt:lpstr>Model predictive control of building automation 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Modellierung Struktur des entwickelten Optimierungsmodells</dc:title>
  <dc:creator>Philipp Kuhn</dc:creator>
  <cp:lastModifiedBy>thamacher</cp:lastModifiedBy>
  <cp:revision>18</cp:revision>
  <dcterms:created xsi:type="dcterms:W3CDTF">2013-09-10T09:35:47Z</dcterms:created>
  <dcterms:modified xsi:type="dcterms:W3CDTF">2013-09-20T06:09:11Z</dcterms:modified>
</cp:coreProperties>
</file>