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notesSlides/notesSlide6.xml" ContentType="application/vnd.openxmlformats-officedocument.presentationml.notesSl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38"/>
  </p:notesMasterIdLst>
  <p:sldIdLst>
    <p:sldId id="351" r:id="rId2"/>
    <p:sldId id="408" r:id="rId3"/>
    <p:sldId id="419" r:id="rId4"/>
    <p:sldId id="396" r:id="rId5"/>
    <p:sldId id="301" r:id="rId6"/>
    <p:sldId id="399" r:id="rId7"/>
    <p:sldId id="411" r:id="rId8"/>
    <p:sldId id="432" r:id="rId9"/>
    <p:sldId id="397" r:id="rId10"/>
    <p:sldId id="339" r:id="rId11"/>
    <p:sldId id="418" r:id="rId12"/>
    <p:sldId id="400" r:id="rId13"/>
    <p:sldId id="415" r:id="rId14"/>
    <p:sldId id="416" r:id="rId15"/>
    <p:sldId id="424" r:id="rId16"/>
    <p:sldId id="428" r:id="rId17"/>
    <p:sldId id="430" r:id="rId18"/>
    <p:sldId id="401" r:id="rId19"/>
    <p:sldId id="402" r:id="rId20"/>
    <p:sldId id="421" r:id="rId21"/>
    <p:sldId id="427" r:id="rId22"/>
    <p:sldId id="303" r:id="rId23"/>
    <p:sldId id="403" r:id="rId24"/>
    <p:sldId id="431" r:id="rId25"/>
    <p:sldId id="404" r:id="rId26"/>
    <p:sldId id="405" r:id="rId27"/>
    <p:sldId id="407" r:id="rId28"/>
    <p:sldId id="398" r:id="rId29"/>
    <p:sldId id="413" r:id="rId30"/>
    <p:sldId id="429" r:id="rId31"/>
    <p:sldId id="417" r:id="rId32"/>
    <p:sldId id="425" r:id="rId33"/>
    <p:sldId id="422" r:id="rId34"/>
    <p:sldId id="426" r:id="rId35"/>
    <p:sldId id="423" r:id="rId36"/>
    <p:sldId id="433" r:id="rId37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18" autoAdjust="0"/>
    <p:restoredTop sz="94682" autoAdjust="0"/>
  </p:normalViewPr>
  <p:slideViewPr>
    <p:cSldViewPr>
      <p:cViewPr>
        <p:scale>
          <a:sx n="100" d="100"/>
          <a:sy n="100" d="100"/>
        </p:scale>
        <p:origin x="-186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t's%20Me\Desktop\Auswertung%20Zwischenstand%20alpha%20ventus%20190610_sw-te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t's%20Me\Desktop\Auswertung%20Zwischenstand%20alpha%20ventus%20190610_sw-te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2010-07-14%20Normalisierung%20und%20Polardiagramme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70610_sw-te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70610_sw-te.xlsx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70610_sw-te.xlsx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70610_sw-te.xlsx" TargetMode="External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t's%20Me\Desktop\Auswertung%20Zwischenstand%20alpha%20ventus%20190610_sw-te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ver\projekte\DOTI_AV\09%20Sonstige%20Arbeitspapiere%20(vertraulich!)\Ergebnisse%20f&#252;r%20den%2024.6.10\Auswertung%20Zwischenstand%20alpha%20ventus%20190610_sw-te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It's%20Me\Desktop\Auswertung%20Zwischenstand%20alpha%20ventus%20190610_sw-te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endParaRPr lang="de-DE" sz="1400" b="1" i="0" u="none" strike="noStrike" baseline="0" dirty="0" smtClean="0"/>
          </a:p>
          <a:p>
            <a:pPr>
              <a:defRPr/>
            </a:pPr>
            <a:r>
              <a:rPr lang="de-DE" sz="1400" b="1" i="0" u="none" strike="noStrike" baseline="0" dirty="0" err="1" smtClean="0"/>
              <a:t>Including</a:t>
            </a:r>
            <a:r>
              <a:rPr lang="de-DE" sz="1400" b="1" i="0" u="none" strike="noStrike" baseline="0" dirty="0" smtClean="0"/>
              <a:t> </a:t>
            </a:r>
            <a:r>
              <a:rPr lang="de-DE" sz="1400" b="1" i="0" u="none" strike="noStrike" baseline="0" dirty="0" err="1" smtClean="0"/>
              <a:t>grounding</a:t>
            </a:r>
            <a:r>
              <a:rPr lang="de-DE" sz="1400" b="1" i="0" u="none" strike="noStrike" baseline="0" dirty="0" smtClean="0"/>
              <a:t> </a:t>
            </a:r>
            <a:r>
              <a:rPr lang="de-DE" sz="1400" b="1" i="0" u="none" strike="noStrike" baseline="0" dirty="0" err="1" smtClean="0"/>
              <a:t>and</a:t>
            </a:r>
            <a:r>
              <a:rPr lang="de-DE" sz="1400" b="1" i="0" u="none" strike="noStrike" baseline="0" dirty="0" smtClean="0"/>
              <a:t> </a:t>
            </a:r>
            <a:r>
              <a:rPr lang="de-DE" sz="1400" b="1" i="0" u="none" strike="noStrike" baseline="0" dirty="0" err="1" smtClean="0"/>
              <a:t>grid</a:t>
            </a:r>
            <a:r>
              <a:rPr lang="de-DE" sz="1400" b="1" i="0" u="none" strike="noStrike" baseline="0" dirty="0" smtClean="0"/>
              <a:t> </a:t>
            </a:r>
            <a:r>
              <a:rPr lang="de-DE" sz="1400" b="1" i="0" u="none" strike="noStrike" baseline="0" dirty="0" err="1" smtClean="0"/>
              <a:t>connection</a:t>
            </a:r>
            <a:endParaRPr lang="de-DE" sz="1400" b="1" i="0" u="none" strike="noStrike" baseline="0" dirty="0" smtClean="0"/>
          </a:p>
          <a:p>
            <a:pPr>
              <a:defRPr/>
            </a:pPr>
            <a:r>
              <a:rPr lang="de-DE" sz="1400" dirty="0" smtClean="0"/>
              <a:t>1.826 t</a:t>
            </a:r>
            <a:endParaRPr lang="de-DE" sz="1400" dirty="0"/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2.7874564459930442E-2"/>
                  <c:y val="0.16326528280175354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 baseline="0" dirty="0" smtClean="0">
                        <a:effectLst/>
                      </a:rPr>
                      <a:t>Ferrous metal</a:t>
                    </a:r>
                    <a:r>
                      <a:rPr lang="en-US" dirty="0"/>
                      <a:t>
89,3%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9.9490795357898135E-2"/>
                  <c:y val="5.381706957652446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Non-ferrous metal</a:t>
                    </a:r>
                    <a:r>
                      <a:rPr lang="en-US" dirty="0"/>
                      <a:t>
1,3%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5247459921168388"/>
                  <c:y val="-6.349204837679851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Synthetic material</a:t>
                    </a:r>
                    <a:r>
                      <a:rPr lang="en-US" dirty="0"/>
                      <a:t>
4,3%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6.4111498257839933E-2"/>
                  <c:y val="-3.26530565603506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Other</a:t>
                    </a:r>
                    <a:r>
                      <a:rPr lang="en-US" dirty="0"/>
                      <a:t>
5,1%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Diagramme!$C$258:$C$261</c:f>
              <c:strCache>
                <c:ptCount val="4"/>
                <c:pt idx="0">
                  <c:v>Eisenmetalle</c:v>
                </c:pt>
                <c:pt idx="1">
                  <c:v>Nichteisenmetalle</c:v>
                </c:pt>
                <c:pt idx="2">
                  <c:v>Kunstoffe</c:v>
                </c:pt>
                <c:pt idx="3">
                  <c:v>Sonstige</c:v>
                </c:pt>
              </c:strCache>
            </c:strRef>
          </c:cat>
          <c:val>
            <c:numRef>
              <c:f>Diagramme!$E$258:$E$261</c:f>
              <c:numCache>
                <c:formatCode>0.0%</c:formatCode>
                <c:ptCount val="4"/>
                <c:pt idx="0">
                  <c:v>0.89264441502881264</c:v>
                </c:pt>
                <c:pt idx="1">
                  <c:v>1.2730051452072321E-2</c:v>
                </c:pt>
                <c:pt idx="2">
                  <c:v>4.3457029009355573E-2</c:v>
                </c:pt>
                <c:pt idx="3">
                  <c:v>5.1168504509766323E-2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/>
              <a:t>GWP </a:t>
            </a:r>
            <a:r>
              <a:rPr lang="de-DE" sz="1800" b="1" i="0" u="none" strike="noStrike" baseline="0" dirty="0" err="1" smtClean="0"/>
              <a:t>production</a:t>
            </a:r>
            <a:r>
              <a:rPr lang="de-DE" sz="1800" b="1" i="0" u="none" strike="noStrike" baseline="0" dirty="0" smtClean="0"/>
              <a:t> </a:t>
            </a:r>
            <a:r>
              <a:rPr lang="de-DE" sz="1800" b="1" i="0" u="none" strike="noStrike" baseline="0" dirty="0" err="1" smtClean="0"/>
              <a:t>grid</a:t>
            </a:r>
            <a:r>
              <a:rPr lang="de-DE" sz="1800" b="1" i="0" u="none" strike="noStrike" baseline="0" dirty="0" smtClean="0"/>
              <a:t> </a:t>
            </a:r>
            <a:r>
              <a:rPr lang="de-DE" sz="1800" b="1" i="0" u="none" strike="noStrike" baseline="0" dirty="0" err="1" smtClean="0"/>
              <a:t>connection</a:t>
            </a:r>
            <a:endParaRPr lang="de-DE" dirty="0"/>
          </a:p>
          <a:p>
            <a:pPr>
              <a:defRPr/>
            </a:pPr>
            <a:r>
              <a:rPr lang="de-DE" sz="1800" b="1" i="0" u="none" strike="noStrike" baseline="0" dirty="0" smtClean="0"/>
              <a:t>(incl. </a:t>
            </a:r>
            <a:r>
              <a:rPr lang="de-DE" sz="1800" b="1" i="0" u="none" strike="noStrike" baseline="0" dirty="0" err="1" smtClean="0"/>
              <a:t>grounding</a:t>
            </a:r>
            <a:r>
              <a:rPr lang="de-DE" sz="1800" b="1" i="0" u="none" strike="noStrike" baseline="0" dirty="0" smtClean="0"/>
              <a:t>)</a:t>
            </a:r>
          </a:p>
          <a:p>
            <a:pPr>
              <a:defRPr/>
            </a:pPr>
            <a:r>
              <a:rPr lang="de-DE" sz="1400" dirty="0" smtClean="0"/>
              <a:t>25.000 </a:t>
            </a:r>
            <a:r>
              <a:rPr lang="de-DE" sz="1400" dirty="0"/>
              <a:t>t</a:t>
            </a:r>
            <a:r>
              <a:rPr lang="en-US" sz="1400" b="1" i="0" u="none" strike="noStrike" baseline="0" dirty="0"/>
              <a:t> </a:t>
            </a:r>
            <a:r>
              <a:rPr lang="en-US" sz="1400" b="1" i="0" u="none" strike="noStrike" baseline="0" dirty="0" smtClean="0"/>
              <a:t>CO</a:t>
            </a:r>
            <a:r>
              <a:rPr lang="en-US" sz="1400" b="1" i="0" u="none" strike="noStrike" baseline="-25000" dirty="0" smtClean="0"/>
              <a:t>2</a:t>
            </a:r>
            <a:r>
              <a:rPr lang="en-US" sz="1400" b="1" i="0" u="none" strike="noStrike" baseline="0" dirty="0" smtClean="0"/>
              <a:t>-equiv</a:t>
            </a:r>
            <a:r>
              <a:rPr lang="en-US" sz="1400" b="1" i="0" u="none" strike="noStrike" baseline="0" dirty="0"/>
              <a:t>.</a:t>
            </a:r>
            <a:endParaRPr lang="de-DE" sz="1400" dirty="0"/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3449477351916376E-2"/>
                  <c:y val="-3.628117395594494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Offshore platform</a:t>
                    </a:r>
                    <a:r>
                      <a:rPr lang="en-US" dirty="0"/>
                      <a:t>
21,5%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"/>
                  <c:y val="-0.1632652828017522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Assembly offshore platform</a:t>
                    </a:r>
                    <a:r>
                      <a:rPr lang="en-US" dirty="0"/>
                      <a:t>
12,4%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3623693379791877E-3"/>
                  <c:y val="3.62808882774098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Submarine cable </a:t>
                    </a:r>
                    <a:r>
                      <a:rPr lang="en-US" dirty="0"/>
                      <a:t>110kV
59,7%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505226480836237"/>
                  <c:y val="1.08843521867834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Onshore </a:t>
                    </a:r>
                    <a:r>
                      <a:rPr lang="en-US" dirty="0" smtClean="0"/>
                      <a:t>relay station</a:t>
                    </a:r>
                    <a:r>
                      <a:rPr lang="en-US" dirty="0"/>
                      <a:t>
6,4%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Diagramme!$C$154:$C$157</c:f>
              <c:strCache>
                <c:ptCount val="4"/>
                <c:pt idx="0">
                  <c:v>offshore Plattform</c:v>
                </c:pt>
                <c:pt idx="1">
                  <c:v>Bestückung offshore Plattform</c:v>
                </c:pt>
                <c:pt idx="2">
                  <c:v>Seekabel 110kV</c:v>
                </c:pt>
                <c:pt idx="3">
                  <c:v>Onshore Umspannwerk</c:v>
                </c:pt>
              </c:strCache>
            </c:strRef>
          </c:cat>
          <c:val>
            <c:numRef>
              <c:f>Diagramme!$E$154:$E$157</c:f>
              <c:numCache>
                <c:formatCode>0.0%</c:formatCode>
                <c:ptCount val="4"/>
                <c:pt idx="0">
                  <c:v>0.21466750162250001</c:v>
                </c:pt>
                <c:pt idx="1">
                  <c:v>0.12442487154724111</c:v>
                </c:pt>
                <c:pt idx="2">
                  <c:v>0.59716805082219049</c:v>
                </c:pt>
                <c:pt idx="3">
                  <c:v>6.3739576008070509E-2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radarChart>
        <c:radarStyle val="filled"/>
        <c:varyColors val="0"/>
        <c:ser>
          <c:idx val="1"/>
          <c:order val="0"/>
          <c:tx>
            <c:strRef>
              <c:f>Diagramme!$B$8</c:f>
              <c:strCache>
                <c:ptCount val="1"/>
                <c:pt idx="0">
                  <c:v>German Power Mix High-Voltage Grid</c:v>
                </c:pt>
              </c:strCache>
            </c:strRef>
          </c:tx>
          <c:spPr>
            <a:solidFill>
              <a:srgbClr val="8DAE10">
                <a:alpha val="85000"/>
              </a:srgbClr>
            </a:solidFill>
            <a:ln>
              <a:noFill/>
            </a:ln>
          </c:spPr>
          <c:dLbls>
            <c:dLbl>
              <c:idx val="0"/>
              <c:layout>
                <c:manualLayout>
                  <c:x val="-2.3266201414808485E-3"/>
                  <c:y val="9.959855837553291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3,007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3932689532612913E-2"/>
                  <c:y val="4.26514207423278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5154026207015422E-2"/>
                  <c:y val="-5.33333520114983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0710909544793552E-2"/>
                  <c:y val="-8.87919808097337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6.3154984382026519E-2"/>
                  <c:y val="-4.620951317424784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87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0771855041129377E-2"/>
                  <c:y val="4.26497389592341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ysClr val="window" lastClr="FFFFFF">
                  <a:alpha val="60000"/>
                </a:sysClr>
              </a:solidFill>
            </c:spPr>
            <c:txPr>
              <a:bodyPr/>
              <a:lstStyle/>
              <a:p>
                <a:pPr>
                  <a:defRPr>
                    <a:solidFill>
                      <a:srgbClr val="8DAE10"/>
                    </a:solidFill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Diagramme!$C$11:$H$11</c:f>
              <c:strCache>
                <c:ptCount val="6"/>
                <c:pt idx="0">
                  <c:v>CED
[kWh PE-Eqv./kWh]</c:v>
                </c:pt>
                <c:pt idx="1">
                  <c:v>GWP
[g CO2-Eqv./kWh]</c:v>
                </c:pt>
                <c:pt idx="2">
                  <c:v>EP
[mg PO4-Eqv./kWh]</c:v>
                </c:pt>
                <c:pt idx="3">
                  <c:v>HTP
[g DCB-Eqv./kWh]</c:v>
                </c:pt>
                <c:pt idx="4">
                  <c:v>POCP
[mg C2H4-Eqv./kWh]</c:v>
                </c:pt>
                <c:pt idx="5">
                  <c:v>AP
[mg SO2-Eqv./kWh]</c:v>
                </c:pt>
              </c:strCache>
            </c:strRef>
          </c:cat>
          <c:val>
            <c:numRef>
              <c:f>Diagramme!$C$8:$H$8</c:f>
              <c:numCache>
                <c:formatCode>0.00</c:formatCode>
                <c:ptCount val="6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4.3319488052999064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ser>
          <c:idx val="0"/>
          <c:order val="1"/>
          <c:tx>
            <c:strRef>
              <c:f>Diagramme!$B$9</c:f>
              <c:strCache>
                <c:ptCount val="1"/>
                <c:pt idx="0">
                  <c:v>alpha ventus</c:v>
                </c:pt>
              </c:strCache>
            </c:strRef>
          </c:tx>
          <c:spPr>
            <a:solidFill>
              <a:srgbClr val="003560">
                <a:alpha val="84706"/>
              </a:srgbClr>
            </a:solidFill>
          </c:spPr>
          <c:dLbls>
            <c:dLbl>
              <c:idx val="0"/>
              <c:layout>
                <c:manualLayout>
                  <c:x val="3.1727425603257356E-3"/>
                  <c:y val="-1.405241893665339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0,137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4439033610416065E-4"/>
                  <c:y val="4.0643091431259093E-5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9906532485103568E-3"/>
                  <c:y val="-1.06924966126085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4381879210178942E-2"/>
                  <c:y val="-6.863440894574092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7780429067293E-2"/>
                  <c:y val="-1.070230701398851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678690424202219E-2"/>
                  <c:y val="3.57378907412797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ysClr val="window" lastClr="FFFFFF">
                  <a:alpha val="60000"/>
                </a:sysClr>
              </a:solidFill>
            </c:spPr>
            <c:txPr>
              <a:bodyPr/>
              <a:lstStyle/>
              <a:p>
                <a:pPr>
                  <a:defRPr>
                    <a:solidFill>
                      <a:srgbClr val="003560"/>
                    </a:solidFill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Diagramme!$C$11:$H$11</c:f>
              <c:strCache>
                <c:ptCount val="6"/>
                <c:pt idx="0">
                  <c:v>CED
[kWh PE-Eqv./kWh]</c:v>
                </c:pt>
                <c:pt idx="1">
                  <c:v>GWP
[g CO2-Eqv./kWh]</c:v>
                </c:pt>
                <c:pt idx="2">
                  <c:v>EP
[mg PO4-Eqv./kWh]</c:v>
                </c:pt>
                <c:pt idx="3">
                  <c:v>HTP
[g DCB-Eqv./kWh]</c:v>
                </c:pt>
                <c:pt idx="4">
                  <c:v>POCP
[mg C2H4-Eqv./kWh]</c:v>
                </c:pt>
                <c:pt idx="5">
                  <c:v>AP
[mg SO2-Eqv./kWh]</c:v>
                </c:pt>
              </c:strCache>
            </c:strRef>
          </c:cat>
          <c:val>
            <c:numRef>
              <c:f>Diagramme!$C$9:$H$9</c:f>
              <c:numCache>
                <c:formatCode>0.00</c:formatCode>
                <c:ptCount val="6"/>
                <c:pt idx="0">
                  <c:v>0.22745249280461671</c:v>
                </c:pt>
                <c:pt idx="1">
                  <c:v>0.23953932896482524</c:v>
                </c:pt>
                <c:pt idx="2">
                  <c:v>1.5818770000009246</c:v>
                </c:pt>
                <c:pt idx="3">
                  <c:v>5</c:v>
                </c:pt>
                <c:pt idx="4">
                  <c:v>1.2620106624671759</c:v>
                </c:pt>
                <c:pt idx="5">
                  <c:v>1.1544223686670509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885440"/>
        <c:axId val="99887360"/>
      </c:radarChart>
      <c:catAx>
        <c:axId val="9988544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Wirkungskategorien</a:t>
                </a:r>
              </a:p>
            </c:rich>
          </c:tx>
          <c:overlay val="0"/>
        </c:title>
        <c:majorTickMark val="out"/>
        <c:minorTickMark val="none"/>
        <c:tickLblPos val="nextTo"/>
        <c:crossAx val="99887360"/>
        <c:crosses val="autoZero"/>
        <c:auto val="1"/>
        <c:lblAlgn val="ctr"/>
        <c:lblOffset val="100"/>
        <c:noMultiLvlLbl val="0"/>
      </c:catAx>
      <c:valAx>
        <c:axId val="99887360"/>
        <c:scaling>
          <c:orientation val="minMax"/>
          <c:max val="5"/>
        </c:scaling>
        <c:delete val="0"/>
        <c:axPos val="l"/>
        <c:majorGridlines/>
        <c:min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de-DE"/>
                  <a:t>Anteil an Gesamtemissionen</a:t>
                </a:r>
                <a:r>
                  <a:rPr lang="de-DE" baseline="0"/>
                  <a:t> Deutschlands [x 10</a:t>
                </a:r>
                <a:r>
                  <a:rPr lang="de-DE" baseline="30000"/>
                  <a:t>-13</a:t>
                </a:r>
                <a:r>
                  <a:rPr lang="de-DE" baseline="0"/>
                  <a:t>]</a:t>
                </a:r>
                <a:endParaRPr lang="de-DE"/>
              </a:p>
            </c:rich>
          </c:tx>
          <c:overlay val="0"/>
        </c:title>
        <c:numFmt formatCode="General" sourceLinked="0"/>
        <c:majorTickMark val="out"/>
        <c:minorTickMark val="none"/>
        <c:tickLblPos val="none"/>
        <c:crossAx val="99885440"/>
        <c:crosses val="autoZero"/>
        <c:crossBetween val="between"/>
        <c:majorUnit val="1"/>
        <c:minorUnit val="0.5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de-DE" sz="1800" b="1" i="0" baseline="0" dirty="0" smtClean="0"/>
              <a:t>CED </a:t>
            </a:r>
            <a:r>
              <a:rPr lang="de-DE" sz="1800" b="1" i="0" baseline="0" dirty="0" err="1" smtClean="0"/>
              <a:t>Production</a:t>
            </a:r>
            <a:r>
              <a:rPr lang="de-DE" sz="1800" b="1" i="0" baseline="0" dirty="0" smtClean="0"/>
              <a:t> </a:t>
            </a:r>
            <a:r>
              <a:rPr lang="de-DE" sz="1800" b="1" i="0" baseline="0" dirty="0" err="1" smtClean="0"/>
              <a:t>Multibrid</a:t>
            </a:r>
            <a:r>
              <a:rPr lang="de-DE" sz="1800" b="1" i="0" baseline="0" dirty="0" smtClean="0"/>
              <a:t> </a:t>
            </a:r>
            <a:r>
              <a:rPr lang="de-DE" sz="1800" b="1" i="0" u="none" strike="noStrike" baseline="0" dirty="0" smtClean="0"/>
              <a:t>(6x</a:t>
            </a:r>
            <a:r>
              <a:rPr lang="de-DE" sz="1800" b="1" i="0" u="none" strike="noStrike" baseline="0" dirty="0"/>
              <a:t>)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de-DE" sz="1800" b="1" i="0" baseline="0" dirty="0" smtClean="0"/>
              <a:t>Wind </a:t>
            </a:r>
            <a:r>
              <a:rPr lang="de-DE" sz="1800" b="1" i="0" baseline="0" dirty="0" err="1" smtClean="0"/>
              <a:t>farm</a:t>
            </a:r>
            <a:r>
              <a:rPr lang="de-DE" sz="1800" b="1" i="0" baseline="0" dirty="0" smtClean="0"/>
              <a:t> </a:t>
            </a:r>
            <a:r>
              <a:rPr lang="de-DE" sz="1800" b="1" i="0" baseline="0" dirty="0" err="1" smtClean="0"/>
              <a:t>elements</a:t>
            </a:r>
            <a:endParaRPr lang="de-DE" sz="1800" b="1" i="0" baseline="0" dirty="0" smtClean="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de-DE" sz="1400" dirty="0" smtClean="0"/>
              <a:t>731 </a:t>
            </a:r>
            <a:r>
              <a:rPr lang="de-DE" sz="1400" dirty="0"/>
              <a:t>TJ </a:t>
            </a:r>
            <a:r>
              <a:rPr lang="de-DE" sz="1400" dirty="0" smtClean="0"/>
              <a:t>PE-</a:t>
            </a:r>
            <a:r>
              <a:rPr lang="de-DE" sz="1400" dirty="0" err="1" smtClean="0"/>
              <a:t>equiv</a:t>
            </a:r>
            <a:r>
              <a:rPr lang="de-DE" sz="1400" dirty="0"/>
              <a:t>.</a:t>
            </a:r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explosion val="25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2.7874564459930452E-3"/>
                  <c:y val="0.163265282801753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Grounding</a:t>
                    </a:r>
                    <a:r>
                      <a:rPr lang="en-US" dirty="0"/>
                      <a:t>
59,8%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9511975637191828E-2"/>
                  <c:y val="2.17687043735669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Intern wiring</a:t>
                    </a:r>
                    <a:r>
                      <a:rPr lang="en-US" dirty="0"/>
                      <a:t>
2,9%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7874564459930411E-2"/>
                  <c:y val="-3.628117395594525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WEC</a:t>
                    </a:r>
                    <a:r>
                      <a:rPr lang="en-US" dirty="0"/>
                      <a:t>
37,3%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5609756097560976"/>
                  <c:y val="-7.61904653074843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Diagramme!$C$180:$C$182</c:f>
              <c:strCache>
                <c:ptCount val="3"/>
                <c:pt idx="0">
                  <c:v>Gründung</c:v>
                </c:pt>
                <c:pt idx="1">
                  <c:v>Innerpark- verkabelung</c:v>
                </c:pt>
                <c:pt idx="2">
                  <c:v>WEA</c:v>
                </c:pt>
              </c:strCache>
            </c:strRef>
          </c:cat>
          <c:val>
            <c:numRef>
              <c:f>Diagramme!$D$180:$D$182</c:f>
              <c:numCache>
                <c:formatCode>0.0%</c:formatCode>
                <c:ptCount val="3"/>
                <c:pt idx="0">
                  <c:v>0.59849291323693565</c:v>
                </c:pt>
                <c:pt idx="1">
                  <c:v>2.8997699943367903E-2</c:v>
                </c:pt>
                <c:pt idx="2">
                  <c:v>0.37250938681969625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sz="1800" b="1" i="0" u="none" strike="noStrike" baseline="0" dirty="0" smtClean="0"/>
              <a:t>CED </a:t>
            </a:r>
            <a:r>
              <a:rPr lang="de-DE" sz="1800" b="1" i="0" u="none" strike="noStrike" baseline="0" dirty="0" err="1" smtClean="0"/>
              <a:t>Production</a:t>
            </a:r>
            <a:r>
              <a:rPr lang="de-DE" sz="1800" b="1" i="0" u="none" strike="noStrike" baseline="0" dirty="0" smtClean="0"/>
              <a:t> </a:t>
            </a:r>
            <a:r>
              <a:rPr lang="de-DE" dirty="0" err="1" smtClean="0"/>
              <a:t>Multibrid</a:t>
            </a:r>
            <a:endParaRPr lang="de-DE" dirty="0"/>
          </a:p>
          <a:p>
            <a:pPr>
              <a:defRPr/>
            </a:pPr>
            <a:r>
              <a:rPr lang="de-DE" sz="1800" b="1" i="0" u="none" strike="noStrike" baseline="0" dirty="0" smtClean="0"/>
              <a:t>(6x excl. </a:t>
            </a:r>
            <a:r>
              <a:rPr lang="de-DE" sz="1800" b="1" i="0" u="none" strike="noStrike" baseline="0" dirty="0" err="1" smtClean="0"/>
              <a:t>Grounding</a:t>
            </a:r>
            <a:r>
              <a:rPr lang="de-DE" sz="1800" b="1" i="0" u="none" strike="noStrike" baseline="0" dirty="0" smtClean="0"/>
              <a:t> </a:t>
            </a:r>
            <a:r>
              <a:rPr lang="de-DE" sz="1800" b="1" i="0" u="none" strike="noStrike" baseline="0" dirty="0" err="1" smtClean="0"/>
              <a:t>and</a:t>
            </a:r>
            <a:r>
              <a:rPr lang="de-DE" sz="1800" b="1" i="0" u="none" strike="noStrike" baseline="0" dirty="0" smtClean="0"/>
              <a:t> </a:t>
            </a:r>
            <a:r>
              <a:rPr lang="de-DE" sz="1800" b="1" i="0" u="none" strike="noStrike" baseline="0" dirty="0" err="1" smtClean="0"/>
              <a:t>cable</a:t>
            </a:r>
            <a:r>
              <a:rPr lang="de-DE" sz="1800" b="1" i="0" u="none" strike="noStrike" baseline="0" dirty="0" smtClean="0"/>
              <a:t>)</a:t>
            </a:r>
          </a:p>
          <a:p>
            <a:pPr>
              <a:defRPr/>
            </a:pPr>
            <a:r>
              <a:rPr lang="de-DE" dirty="0" smtClean="0"/>
              <a:t>272 </a:t>
            </a:r>
            <a:r>
              <a:rPr lang="de-DE" dirty="0"/>
              <a:t>TJ </a:t>
            </a:r>
            <a:r>
              <a:rPr lang="de-DE" dirty="0" smtClean="0"/>
              <a:t>PE-</a:t>
            </a:r>
            <a:r>
              <a:rPr lang="de-DE" dirty="0" err="1" smtClean="0"/>
              <a:t>equiv</a:t>
            </a:r>
            <a:r>
              <a:rPr lang="de-DE" dirty="0"/>
              <a:t>.</a:t>
            </a:r>
          </a:p>
        </c:rich>
      </c:tx>
      <c:layout>
        <c:manualLayout>
          <c:xMode val="edge"/>
          <c:yMode val="edge"/>
          <c:x val="0.18353700603540193"/>
          <c:y val="0"/>
        </c:manualLayout>
      </c:layout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Lbls>
            <c:dLbl>
              <c:idx val="0"/>
              <c:layout>
                <c:manualLayout>
                  <c:x val="-1.1149825783972165E-2"/>
                  <c:y val="-2.2604048776744746E-2"/>
                </c:manualLayout>
              </c:layout>
              <c:tx>
                <c:rich>
                  <a:bodyPr/>
                  <a:lstStyle/>
                  <a:p>
                    <a:r>
                      <a:rPr lang="de-DE" dirty="0" smtClean="0"/>
                      <a:t>Tower incl. </a:t>
                    </a:r>
                    <a:r>
                      <a:rPr lang="de-DE" dirty="0" err="1" smtClean="0"/>
                      <a:t>transformer</a:t>
                    </a:r>
                    <a:r>
                      <a:rPr lang="de-DE" baseline="0" dirty="0" smtClean="0"/>
                      <a:t> </a:t>
                    </a:r>
                    <a:r>
                      <a:rPr lang="de-DE" dirty="0" smtClean="0"/>
                      <a:t>&amp; </a:t>
                    </a:r>
                    <a:r>
                      <a:rPr lang="de-DE" dirty="0" err="1" smtClean="0"/>
                      <a:t>converter</a:t>
                    </a:r>
                    <a:r>
                      <a:rPr lang="de-DE" dirty="0"/>
                      <a:t>
42,0%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2299432083184852E-2"/>
                  <c:y val="-6.303139212879516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Housing</a:t>
                    </a:r>
                    <a:r>
                      <a:rPr lang="en-US" dirty="0"/>
                      <a:t>
32,6%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4.4597106989461184E-2"/>
                  <c:y val="6.919989003915921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 baseline="0" dirty="0" smtClean="0"/>
                      <a:t>Rotor blade and hub</a:t>
                    </a:r>
                    <a:r>
                      <a:rPr lang="en-US" dirty="0"/>
                      <a:t>
23,5%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5175022634365817"/>
                  <c:y val="3.78212522409786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Transport </a:t>
                    </a:r>
                    <a:r>
                      <a:rPr lang="en-US" dirty="0"/>
                      <a:t>&amp; </a:t>
                    </a:r>
                    <a:r>
                      <a:rPr lang="en-US" dirty="0" smtClean="0"/>
                      <a:t>assembling</a:t>
                    </a:r>
                    <a:r>
                      <a:rPr lang="en-US" dirty="0"/>
                      <a:t>
1,8%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5609756097560976"/>
                  <c:y val="6.89342305162953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23693379790940791"/>
                  <c:y val="2.17687043735669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Diagramme!$C$231:$C$234</c:f>
              <c:strCache>
                <c:ptCount val="4"/>
                <c:pt idx="0">
                  <c:v>Turm inkl. Trafo &amp; Umrichter</c:v>
                </c:pt>
                <c:pt idx="1">
                  <c:v>Gondel</c:v>
                </c:pt>
                <c:pt idx="2">
                  <c:v>Rotor und Nabe</c:v>
                </c:pt>
                <c:pt idx="3">
                  <c:v>Transport &amp; Montage</c:v>
                </c:pt>
              </c:strCache>
            </c:strRef>
          </c:cat>
          <c:val>
            <c:numRef>
              <c:f>Diagramme!$D$231:$D$234</c:f>
              <c:numCache>
                <c:formatCode>0.0%</c:formatCode>
                <c:ptCount val="4"/>
                <c:pt idx="0">
                  <c:v>0.42042141727283444</c:v>
                </c:pt>
                <c:pt idx="1">
                  <c:v>0.32640293869893938</c:v>
                </c:pt>
                <c:pt idx="2">
                  <c:v>0.23469629918607413</c:v>
                </c:pt>
                <c:pt idx="3">
                  <c:v>1.8479344842155444E-2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 smtClean="0"/>
              <a:t>CED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sz="1800" b="1" i="0" u="none" strike="noStrike" baseline="0" dirty="0" err="1"/>
              <a:t>REpower</a:t>
            </a:r>
            <a:r>
              <a:rPr lang="de-DE" sz="1800" b="1" i="0" u="none" strike="noStrike" baseline="0" dirty="0"/>
              <a:t> (6x)</a:t>
            </a:r>
          </a:p>
          <a:p>
            <a:pPr>
              <a:defRPr/>
            </a:pPr>
            <a:r>
              <a:rPr lang="de-DE" sz="1800" b="1" i="0" u="none" strike="noStrike" baseline="0" dirty="0" smtClean="0"/>
              <a:t>Wind </a:t>
            </a:r>
            <a:r>
              <a:rPr lang="de-DE" sz="1800" b="1" i="0" u="none" strike="noStrike" baseline="0" dirty="0" err="1" smtClean="0"/>
              <a:t>farm</a:t>
            </a:r>
            <a:r>
              <a:rPr lang="de-DE" sz="1800" b="1" i="0" u="none" strike="noStrike" baseline="0" dirty="0" smtClean="0"/>
              <a:t> </a:t>
            </a:r>
            <a:r>
              <a:rPr lang="de-DE" sz="1800" b="1" i="0" u="none" strike="noStrike" baseline="0" dirty="0" err="1" smtClean="0"/>
              <a:t>elements</a:t>
            </a:r>
            <a:endParaRPr lang="de-DE" sz="1800" b="1" i="0" u="none" strike="noStrike" baseline="0" dirty="0"/>
          </a:p>
          <a:p>
            <a:pPr>
              <a:defRPr/>
            </a:pPr>
            <a:r>
              <a:rPr lang="de-DE" sz="1400" dirty="0"/>
              <a:t>666 TJ </a:t>
            </a:r>
            <a:r>
              <a:rPr lang="de-DE" sz="1400" dirty="0" smtClean="0"/>
              <a:t>PE-</a:t>
            </a:r>
            <a:r>
              <a:rPr lang="de-DE" sz="1400" dirty="0" err="1" smtClean="0"/>
              <a:t>equiv</a:t>
            </a:r>
            <a:r>
              <a:rPr lang="de-DE" sz="1400" dirty="0"/>
              <a:t>.</a:t>
            </a:r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explosion val="25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8.3623693379792034E-3"/>
                  <c:y val="0.163265282801753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Grounding</a:t>
                    </a:r>
                    <a:r>
                      <a:rPr lang="en-US" dirty="0"/>
                      <a:t>
54,6%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7874344975171161E-2"/>
                  <c:y val="-7.256234791189047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Intern wiring</a:t>
                    </a:r>
                    <a:r>
                      <a:rPr lang="en-US" dirty="0"/>
                      <a:t>
3,2%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7874564459930411E-2"/>
                  <c:y val="-3.6281173955945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WEC</a:t>
                    </a:r>
                    <a:r>
                      <a:rPr lang="en-US" dirty="0"/>
                      <a:t>
42,2%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5609756097560976"/>
                  <c:y val="-7.61904653074843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Diagramme!$C$186:$C$188</c:f>
              <c:strCache>
                <c:ptCount val="3"/>
                <c:pt idx="0">
                  <c:v>Gründung</c:v>
                </c:pt>
                <c:pt idx="1">
                  <c:v>Innerpark- verkabelung</c:v>
                </c:pt>
                <c:pt idx="2">
                  <c:v>WEA</c:v>
                </c:pt>
              </c:strCache>
            </c:strRef>
          </c:cat>
          <c:val>
            <c:numRef>
              <c:f>Diagramme!$D$186:$D$188</c:f>
              <c:numCache>
                <c:formatCode>0.0%</c:formatCode>
                <c:ptCount val="3"/>
                <c:pt idx="0">
                  <c:v>0.54635094966274056</c:v>
                </c:pt>
                <c:pt idx="1">
                  <c:v>3.1831494785119638E-2</c:v>
                </c:pt>
                <c:pt idx="2">
                  <c:v>0.42181755555213984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sz="1800" b="1" i="0" u="none" strike="noStrike" baseline="0" dirty="0" smtClean="0"/>
              <a:t>CED </a:t>
            </a:r>
            <a:r>
              <a:rPr lang="de-DE" sz="1800" b="1" i="0" u="none" strike="noStrike" baseline="0" dirty="0" err="1" smtClean="0"/>
              <a:t>Production</a:t>
            </a:r>
            <a:r>
              <a:rPr lang="de-DE" sz="1800" b="1" i="0" u="none" strike="noStrike" baseline="0" dirty="0" smtClean="0"/>
              <a:t> </a:t>
            </a:r>
            <a:r>
              <a:rPr lang="de-DE" dirty="0" smtClean="0"/>
              <a:t>WEA </a:t>
            </a:r>
            <a:r>
              <a:rPr lang="de-DE" dirty="0" err="1"/>
              <a:t>REpower</a:t>
            </a:r>
            <a:endParaRPr lang="de-DE" dirty="0"/>
          </a:p>
          <a:p>
            <a:pPr>
              <a:defRPr/>
            </a:pPr>
            <a:r>
              <a:rPr lang="de-DE" dirty="0"/>
              <a:t>(6x </a:t>
            </a:r>
            <a:r>
              <a:rPr lang="de-DE" dirty="0" smtClean="0"/>
              <a:t>excl</a:t>
            </a:r>
            <a:r>
              <a:rPr lang="de-DE" dirty="0"/>
              <a:t>. </a:t>
            </a:r>
            <a:r>
              <a:rPr lang="de-DE" dirty="0" err="1" smtClean="0"/>
              <a:t>Grounding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cable</a:t>
            </a:r>
            <a:r>
              <a:rPr lang="de-DE" dirty="0" smtClean="0"/>
              <a:t>)</a:t>
            </a:r>
            <a:endParaRPr lang="de-DE" dirty="0"/>
          </a:p>
          <a:p>
            <a:pPr>
              <a:defRPr/>
            </a:pPr>
            <a:r>
              <a:rPr lang="de-DE" dirty="0"/>
              <a:t>281 TJ </a:t>
            </a:r>
            <a:r>
              <a:rPr lang="de-DE" dirty="0" smtClean="0"/>
              <a:t>PE-</a:t>
            </a:r>
            <a:r>
              <a:rPr lang="de-DE" dirty="0" err="1" smtClean="0"/>
              <a:t>equiv</a:t>
            </a:r>
            <a:r>
              <a:rPr lang="de-DE" dirty="0"/>
              <a:t>.</a:t>
            </a:r>
          </a:p>
        </c:rich>
      </c:tx>
      <c:layout>
        <c:manualLayout>
          <c:xMode val="edge"/>
          <c:yMode val="edge"/>
          <c:x val="0.19522711593225928"/>
          <c:y val="0"/>
        </c:manualLayout>
      </c:layout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504D">
                  <a:lumMod val="50000"/>
                </a:srgbClr>
              </a:solidFill>
            </c:spPr>
          </c:dPt>
          <c:dLbls>
            <c:dLbl>
              <c:idx val="0"/>
              <c:layout>
                <c:manualLayout>
                  <c:x val="-2.5087108013937282E-2"/>
                  <c:y val="-3.99092913515394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Tower</a:t>
                    </a:r>
                    <a:r>
                      <a:rPr lang="en-US" dirty="0"/>
                      <a:t>
31,9%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7839743202831482"/>
                  <c:y val="-3.6281173955945269E-3"/>
                </c:manualLayout>
              </c:layout>
              <c:tx>
                <c:rich>
                  <a:bodyPr/>
                  <a:lstStyle/>
                  <a:p>
                    <a:r>
                      <a:rPr lang="de-DE" dirty="0" err="1" smtClean="0"/>
                      <a:t>Housing</a:t>
                    </a:r>
                    <a:r>
                      <a:rPr lang="de-DE" dirty="0" smtClean="0"/>
                      <a:t> incl</a:t>
                    </a:r>
                    <a:r>
                      <a:rPr lang="de-DE" dirty="0"/>
                      <a:t>. </a:t>
                    </a:r>
                    <a:r>
                      <a:rPr lang="de-DE" dirty="0" err="1" smtClean="0"/>
                      <a:t>transformer</a:t>
                    </a:r>
                    <a:r>
                      <a:rPr lang="de-DE" dirty="0" smtClean="0"/>
                      <a:t> </a:t>
                    </a:r>
                    <a:r>
                      <a:rPr lang="de-DE" dirty="0" err="1" smtClean="0"/>
                      <a:t>and</a:t>
                    </a:r>
                    <a:r>
                      <a:rPr lang="de-DE" dirty="0" smtClean="0"/>
                      <a:t> </a:t>
                    </a:r>
                    <a:r>
                      <a:rPr lang="de-DE" dirty="0" err="1" smtClean="0"/>
                      <a:t>converter</a:t>
                    </a:r>
                    <a:r>
                      <a:rPr lang="de-DE" dirty="0"/>
                      <a:t>
46,2%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7.526160644934074E-2"/>
                  <c:y val="8.96738620149011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Rotor blade and hub</a:t>
                    </a:r>
                    <a:r>
                      <a:rPr lang="en-US" dirty="0"/>
                      <a:t>
20,2%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4094883261543737"/>
                  <c:y val="1.08840665082483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Transport </a:t>
                    </a:r>
                    <a:r>
                      <a:rPr lang="en-US" dirty="0"/>
                      <a:t>&amp; </a:t>
                    </a:r>
                    <a:r>
                      <a:rPr lang="en-US" dirty="0" smtClean="0"/>
                      <a:t>assembling</a:t>
                    </a:r>
                    <a:r>
                      <a:rPr lang="en-US" dirty="0"/>
                      <a:t>
1,8%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5609756097560976"/>
                  <c:y val="6.89342305162953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23693379790940791"/>
                  <c:y val="2.17687043735669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Diagramme!$C$244:$C$247</c:f>
              <c:strCache>
                <c:ptCount val="4"/>
                <c:pt idx="0">
                  <c:v>Turm</c:v>
                </c:pt>
                <c:pt idx="1">
                  <c:v>Gondel inkl. Trafo &amp; Umrichter</c:v>
                </c:pt>
                <c:pt idx="2">
                  <c:v>Rotor und Nabe</c:v>
                </c:pt>
                <c:pt idx="3">
                  <c:v>Transport &amp; Montage</c:v>
                </c:pt>
              </c:strCache>
            </c:strRef>
          </c:cat>
          <c:val>
            <c:numRef>
              <c:f>Diagramme!$D$244:$D$247</c:f>
              <c:numCache>
                <c:formatCode>0.0%</c:formatCode>
                <c:ptCount val="4"/>
                <c:pt idx="0">
                  <c:v>0.31883742634628148</c:v>
                </c:pt>
                <c:pt idx="1">
                  <c:v>0.4615923470856183</c:v>
                </c:pt>
                <c:pt idx="2">
                  <c:v>0.20202452697300263</c:v>
                </c:pt>
                <c:pt idx="3">
                  <c:v>1.7545699595099808E-2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sz="1800" b="1" i="0" u="none" strike="noStrike" baseline="0" dirty="0" smtClean="0"/>
              <a:t>GWP </a:t>
            </a:r>
            <a:r>
              <a:rPr lang="de-DE" sz="1800" b="1" i="0" u="none" strike="noStrike" baseline="0" dirty="0" err="1" smtClean="0"/>
              <a:t>Production</a:t>
            </a:r>
            <a:r>
              <a:rPr lang="de-DE" sz="1800" b="1" i="0" u="none" strike="noStrike" baseline="0" dirty="0" smtClean="0"/>
              <a:t> </a:t>
            </a:r>
            <a:r>
              <a:rPr lang="de-DE" sz="1800" b="1" i="0" u="none" strike="noStrike" baseline="0" dirty="0" err="1" smtClean="0"/>
              <a:t>Multibrid</a:t>
            </a:r>
            <a:r>
              <a:rPr lang="de-DE" sz="1800" b="1" i="0" u="none" strike="noStrike" baseline="0" dirty="0" smtClean="0"/>
              <a:t> </a:t>
            </a:r>
            <a:r>
              <a:rPr lang="de-DE" sz="1800" b="1" i="0" u="none" strike="noStrike" baseline="0" dirty="0"/>
              <a:t>(6x)</a:t>
            </a:r>
          </a:p>
          <a:p>
            <a:pPr>
              <a:defRPr/>
            </a:pPr>
            <a:r>
              <a:rPr lang="de-DE" sz="1800" b="1" i="0" u="none" strike="noStrike" baseline="0" dirty="0" smtClean="0"/>
              <a:t>Wind </a:t>
            </a:r>
            <a:r>
              <a:rPr lang="de-DE" sz="1800" b="1" i="0" u="none" strike="noStrike" baseline="0" dirty="0" err="1" smtClean="0"/>
              <a:t>farm</a:t>
            </a:r>
            <a:r>
              <a:rPr lang="de-DE" sz="1800" b="1" i="0" u="none" strike="noStrike" baseline="0" dirty="0" smtClean="0"/>
              <a:t> </a:t>
            </a:r>
            <a:r>
              <a:rPr lang="de-DE" sz="1800" b="1" i="0" u="none" strike="noStrike" baseline="0" dirty="0" err="1" smtClean="0"/>
              <a:t>elements</a:t>
            </a:r>
            <a:endParaRPr lang="de-DE" sz="1800" b="1" i="0" u="none" strike="noStrike" baseline="0" dirty="0" smtClean="0"/>
          </a:p>
          <a:p>
            <a:pPr>
              <a:defRPr/>
            </a:pPr>
            <a:r>
              <a:rPr lang="de-DE" sz="1400" dirty="0" smtClean="0"/>
              <a:t>47.000 </a:t>
            </a:r>
            <a:r>
              <a:rPr lang="de-DE" sz="1400" dirty="0"/>
              <a:t>t</a:t>
            </a:r>
            <a:r>
              <a:rPr lang="en-US" sz="1400" b="1" i="0" u="none" strike="noStrike" baseline="0" dirty="0"/>
              <a:t> </a:t>
            </a:r>
            <a:r>
              <a:rPr lang="en-US" sz="1400" b="1" i="0" u="none" strike="noStrike" baseline="0" dirty="0" smtClean="0"/>
              <a:t>CO</a:t>
            </a:r>
            <a:r>
              <a:rPr lang="en-US" sz="1400" b="1" i="0" u="none" strike="noStrike" baseline="-25000" dirty="0" smtClean="0"/>
              <a:t>2</a:t>
            </a:r>
            <a:r>
              <a:rPr lang="en-US" sz="1400" b="1" i="0" u="none" strike="noStrike" baseline="0" dirty="0" smtClean="0"/>
              <a:t>-equiv</a:t>
            </a:r>
            <a:r>
              <a:rPr lang="en-US" sz="1400" b="1" i="0" u="none" strike="noStrike" baseline="0" dirty="0"/>
              <a:t>.</a:t>
            </a:r>
            <a:endParaRPr lang="de-DE" sz="1400" dirty="0"/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explosion val="25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1.3937501714724581E-2"/>
                  <c:y val="0.134240343636998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Grounding</a:t>
                    </a:r>
                    <a:r>
                      <a:rPr lang="en-US" dirty="0"/>
                      <a:t>
60,0%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Intern wiring</a:t>
                    </a:r>
                    <a:r>
                      <a:rPr lang="en-US" dirty="0"/>
                      <a:t>
2,5%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8829378035062894E-2"/>
                  <c:y val="-1.814087265650777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WEC</a:t>
                    </a:r>
                    <a:r>
                      <a:rPr lang="en-US" dirty="0"/>
                      <a:t>
37,5%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5609756097560976"/>
                  <c:y val="-7.61904653074843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Diagramme!$C$180:$C$182</c:f>
              <c:strCache>
                <c:ptCount val="3"/>
                <c:pt idx="0">
                  <c:v>Gründung</c:v>
                </c:pt>
                <c:pt idx="1">
                  <c:v>Innerpark- verkabelung</c:v>
                </c:pt>
                <c:pt idx="2">
                  <c:v>WEA</c:v>
                </c:pt>
              </c:strCache>
            </c:strRef>
          </c:cat>
          <c:val>
            <c:numRef>
              <c:f>Diagramme!$E$180:$E$182</c:f>
              <c:numCache>
                <c:formatCode>0.0%</c:formatCode>
                <c:ptCount val="3"/>
                <c:pt idx="0">
                  <c:v>0.60044651737570665</c:v>
                </c:pt>
                <c:pt idx="1">
                  <c:v>2.4902751094991567E-2</c:v>
                </c:pt>
                <c:pt idx="2">
                  <c:v>0.37465073152930284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sz="1800" b="1" i="0" u="none" strike="noStrike" baseline="0" dirty="0" smtClean="0"/>
              <a:t>GWP </a:t>
            </a:r>
            <a:r>
              <a:rPr lang="de-DE" sz="1800" b="1" i="0" u="none" strike="noStrike" baseline="0" dirty="0" err="1" smtClean="0"/>
              <a:t>Production</a:t>
            </a:r>
            <a:r>
              <a:rPr lang="de-DE" sz="1800" b="1" i="0" u="none" strike="noStrike" baseline="0" dirty="0" smtClean="0"/>
              <a:t> </a:t>
            </a:r>
            <a:r>
              <a:rPr lang="de-DE" dirty="0" smtClean="0"/>
              <a:t>WEA </a:t>
            </a:r>
            <a:r>
              <a:rPr lang="de-DE" dirty="0" err="1"/>
              <a:t>Multibrid</a:t>
            </a:r>
            <a:endParaRPr lang="de-DE" dirty="0"/>
          </a:p>
          <a:p>
            <a:pPr>
              <a:defRPr/>
            </a:pPr>
            <a:r>
              <a:rPr lang="de-DE" sz="1800" b="1" i="0" baseline="0" dirty="0" smtClean="0"/>
              <a:t>(6x excl. </a:t>
            </a:r>
            <a:r>
              <a:rPr lang="de-DE" sz="1800" b="1" i="0" baseline="0" dirty="0" err="1" smtClean="0"/>
              <a:t>Grounding</a:t>
            </a:r>
            <a:r>
              <a:rPr lang="de-DE" sz="1800" b="1" i="0" baseline="0" dirty="0" smtClean="0"/>
              <a:t> </a:t>
            </a:r>
            <a:r>
              <a:rPr lang="de-DE" sz="1800" b="1" i="0" baseline="0" dirty="0" err="1" smtClean="0"/>
              <a:t>and</a:t>
            </a:r>
            <a:r>
              <a:rPr lang="de-DE" sz="1800" b="1" i="0" baseline="0" dirty="0" smtClean="0"/>
              <a:t> </a:t>
            </a:r>
            <a:r>
              <a:rPr lang="de-DE" sz="1800" b="1" i="0" baseline="0" dirty="0" err="1" smtClean="0"/>
              <a:t>cable</a:t>
            </a:r>
            <a:r>
              <a:rPr lang="de-DE" sz="1800" b="1" i="0" baseline="0" dirty="0" smtClean="0"/>
              <a:t>)</a:t>
            </a:r>
            <a:endParaRPr lang="de-DE" dirty="0" smtClean="0"/>
          </a:p>
          <a:p>
            <a:pPr>
              <a:defRPr/>
            </a:pPr>
            <a:r>
              <a:rPr lang="de-DE" dirty="0" smtClean="0"/>
              <a:t>18.000 </a:t>
            </a:r>
            <a:r>
              <a:rPr lang="de-DE" dirty="0"/>
              <a:t>t</a:t>
            </a:r>
            <a:r>
              <a:rPr lang="en-US" dirty="0"/>
              <a:t>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-equiv</a:t>
            </a:r>
            <a:r>
              <a:rPr lang="en-US" dirty="0"/>
              <a:t>.</a:t>
            </a:r>
            <a:endParaRPr lang="de-DE" dirty="0"/>
          </a:p>
        </c:rich>
      </c:tx>
      <c:layout>
        <c:manualLayout>
          <c:xMode val="edge"/>
          <c:yMode val="edge"/>
          <c:x val="0.17112260649070096"/>
          <c:y val="0"/>
        </c:manualLayout>
      </c:layout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504D">
                  <a:lumMod val="50000"/>
                </a:srgbClr>
              </a:solidFill>
            </c:spPr>
          </c:dPt>
          <c:dLbls>
            <c:dLbl>
              <c:idx val="0"/>
              <c:layout>
                <c:manualLayout>
                  <c:x val="-1.9512195121951122E-2"/>
                  <c:y val="-3.0277908528800648E-2"/>
                </c:manualLayout>
              </c:layout>
              <c:tx>
                <c:rich>
                  <a:bodyPr/>
                  <a:lstStyle/>
                  <a:p>
                    <a:r>
                      <a:rPr lang="de-DE" sz="1000" b="0" i="0" u="none" strike="noStrike" baseline="0" dirty="0" smtClean="0"/>
                      <a:t>Tower incl. </a:t>
                    </a:r>
                    <a:r>
                      <a:rPr lang="de-DE" sz="1000" b="0" i="0" u="none" strike="noStrike" baseline="0" dirty="0" err="1" smtClean="0"/>
                      <a:t>transformer</a:t>
                    </a:r>
                    <a:r>
                      <a:rPr lang="de-DE" sz="1000" b="0" i="0" u="none" strike="noStrike" baseline="0" dirty="0" smtClean="0"/>
                      <a:t> &amp; </a:t>
                    </a:r>
                    <a:r>
                      <a:rPr lang="de-DE" sz="1000" b="0" i="0" u="none" strike="noStrike" baseline="0" dirty="0" err="1" smtClean="0"/>
                      <a:t>converter</a:t>
                    </a:r>
                    <a:endParaRPr lang="de-DE" sz="1000" b="0" i="0" u="none" strike="noStrike" baseline="0" dirty="0" smtClean="0"/>
                  </a:p>
                  <a:p>
                    <a:r>
                      <a:rPr lang="de-DE" dirty="0" smtClean="0"/>
                      <a:t>41,6</a:t>
                    </a:r>
                    <a:r>
                      <a:rPr lang="de-DE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8976398069074471E-2"/>
                  <c:y val="2.17534770891277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Housing</a:t>
                    </a:r>
                    <a:r>
                      <a:rPr lang="en-US" dirty="0"/>
                      <a:t>
32,6%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5.0174654997393833E-2"/>
                  <c:y val="2.7067274371906681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 baseline="0" dirty="0" smtClean="0"/>
                      <a:t>Rotor blade and hub</a:t>
                    </a:r>
                    <a:r>
                      <a:rPr lang="en-US" dirty="0"/>
                      <a:t>
23,8%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8798716014156927"/>
                  <c:y val="2.63104626128948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 baseline="0" dirty="0" smtClean="0"/>
                      <a:t>Transport &amp; assembling</a:t>
                    </a:r>
                    <a:r>
                      <a:rPr lang="en-US" dirty="0"/>
                      <a:t>
1,9%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5609756097560976"/>
                  <c:y val="6.89342305162953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23693379790940791"/>
                  <c:y val="2.17687043735669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Diagramme!$C$231:$C$234</c:f>
              <c:strCache>
                <c:ptCount val="4"/>
                <c:pt idx="0">
                  <c:v>Turm inkl. Trafo &amp; Umrichter</c:v>
                </c:pt>
                <c:pt idx="1">
                  <c:v>Gondel</c:v>
                </c:pt>
                <c:pt idx="2">
                  <c:v>Rotor und Nabe</c:v>
                </c:pt>
                <c:pt idx="3">
                  <c:v>Transport &amp; Montage</c:v>
                </c:pt>
              </c:strCache>
            </c:strRef>
          </c:cat>
          <c:val>
            <c:numRef>
              <c:f>Diagramme!$E$231:$E$234</c:f>
              <c:numCache>
                <c:formatCode>0.0%</c:formatCode>
                <c:ptCount val="4"/>
                <c:pt idx="0">
                  <c:v>0.41633514531475951</c:v>
                </c:pt>
                <c:pt idx="1">
                  <c:v>0.32593432444076487</c:v>
                </c:pt>
                <c:pt idx="2">
                  <c:v>0.23845679516258184</c:v>
                </c:pt>
                <c:pt idx="3">
                  <c:v>1.9273735081895945E-2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 smtClean="0"/>
              <a:t>GWP </a:t>
            </a:r>
            <a:r>
              <a:rPr lang="de-DE" sz="1800" b="1" i="0" baseline="0" dirty="0" err="1" smtClean="0"/>
              <a:t>Production</a:t>
            </a:r>
            <a:r>
              <a:rPr lang="de-DE" sz="1800" b="1" i="0" baseline="0" dirty="0" smtClean="0"/>
              <a:t> </a:t>
            </a:r>
            <a:r>
              <a:rPr lang="de-DE" sz="1800" b="1" i="0" baseline="0" dirty="0" err="1" smtClean="0"/>
              <a:t>REpower</a:t>
            </a:r>
            <a:r>
              <a:rPr lang="de-DE" sz="1800" b="1" i="0" baseline="0" dirty="0" smtClean="0"/>
              <a:t> (6x)</a:t>
            </a:r>
            <a:endParaRPr lang="de-DE" dirty="0" smtClean="0"/>
          </a:p>
          <a:p>
            <a:pPr>
              <a:defRPr/>
            </a:pPr>
            <a:r>
              <a:rPr lang="de-DE" sz="1800" b="1" i="0" baseline="0" dirty="0" smtClean="0"/>
              <a:t>Wind </a:t>
            </a:r>
            <a:r>
              <a:rPr lang="de-DE" sz="1800" b="1" i="0" baseline="0" dirty="0" err="1" smtClean="0"/>
              <a:t>farm</a:t>
            </a:r>
            <a:r>
              <a:rPr lang="de-DE" sz="1800" b="1" i="0" baseline="0" dirty="0" smtClean="0"/>
              <a:t> </a:t>
            </a:r>
            <a:r>
              <a:rPr lang="de-DE" sz="1800" b="1" i="0" baseline="0" dirty="0" err="1" smtClean="0"/>
              <a:t>elements</a:t>
            </a:r>
            <a:endParaRPr lang="de-DE" sz="1800" b="1" i="0" baseline="0" dirty="0" smtClean="0"/>
          </a:p>
          <a:p>
            <a:pPr>
              <a:defRPr/>
            </a:pPr>
            <a:r>
              <a:rPr lang="de-DE" sz="1400" dirty="0" smtClean="0"/>
              <a:t>43.000 t</a:t>
            </a:r>
            <a:r>
              <a:rPr lang="en-US" sz="1400" b="1" i="0" u="none" strike="noStrike" baseline="0" dirty="0" smtClean="0"/>
              <a:t> CO</a:t>
            </a:r>
            <a:r>
              <a:rPr lang="en-US" sz="1400" b="1" i="0" u="none" strike="noStrike" baseline="-25000" dirty="0" smtClean="0"/>
              <a:t>2</a:t>
            </a:r>
            <a:r>
              <a:rPr lang="en-US" sz="1400" b="1" i="0" u="none" strike="noStrike" baseline="0" dirty="0" smtClean="0"/>
              <a:t>-equiv.</a:t>
            </a:r>
            <a:endParaRPr lang="de-DE" sz="1400" dirty="0"/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explosion val="25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8.3625888227386539E-3"/>
                  <c:y val="0.134240343636998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Grounding</a:t>
                    </a:r>
                    <a:r>
                      <a:rPr lang="en-US" dirty="0"/>
                      <a:t>
55,0%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Intern wiring</a:t>
                    </a:r>
                    <a:r>
                      <a:rPr lang="en-US" dirty="0"/>
                      <a:t>
2,7%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8829378035062905E-2"/>
                  <c:y val="-1.814087265650778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WEC</a:t>
                    </a:r>
                    <a:r>
                      <a:rPr lang="en-US" dirty="0"/>
                      <a:t>
42,2%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5609756097560976"/>
                  <c:y val="-7.619046530748438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Diagramme!$C$186:$C$188</c:f>
              <c:strCache>
                <c:ptCount val="3"/>
                <c:pt idx="0">
                  <c:v>Gründung</c:v>
                </c:pt>
                <c:pt idx="1">
                  <c:v>Innerpark- verkabelung</c:v>
                </c:pt>
                <c:pt idx="2">
                  <c:v>WEA</c:v>
                </c:pt>
              </c:strCache>
            </c:strRef>
          </c:cat>
          <c:val>
            <c:numRef>
              <c:f>Diagramme!$E$186:$E$188</c:f>
              <c:numCache>
                <c:formatCode>0.0%</c:formatCode>
                <c:ptCount val="3"/>
                <c:pt idx="0">
                  <c:v>0.55041081222273081</c:v>
                </c:pt>
                <c:pt idx="1">
                  <c:v>2.7269849498652812E-2</c:v>
                </c:pt>
                <c:pt idx="2">
                  <c:v>0.42231933827861995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/>
              <a:t>GWP </a:t>
            </a:r>
            <a:r>
              <a:rPr lang="de-DE" sz="1800" b="1" i="0" baseline="0" dirty="0" err="1" smtClean="0"/>
              <a:t>Production</a:t>
            </a:r>
            <a:r>
              <a:rPr lang="de-DE" sz="1800" b="1" i="0" baseline="0" dirty="0" smtClean="0"/>
              <a:t> WEA </a:t>
            </a:r>
            <a:r>
              <a:rPr lang="de-DE" sz="1800" b="1" i="0" baseline="0" dirty="0" err="1" smtClean="0"/>
              <a:t>REpower</a:t>
            </a:r>
            <a:endParaRPr lang="de-DE" sz="1800" b="1" i="0" baseline="0" dirty="0" smtClean="0"/>
          </a:p>
          <a:p>
            <a:pPr>
              <a:defRPr/>
            </a:pPr>
            <a:r>
              <a:rPr lang="de-DE" sz="1800" b="1" i="0" baseline="0" dirty="0" smtClean="0"/>
              <a:t>(6x excl. </a:t>
            </a:r>
            <a:r>
              <a:rPr lang="de-DE" sz="1800" b="1" i="0" baseline="0" dirty="0" err="1" smtClean="0"/>
              <a:t>Grounding</a:t>
            </a:r>
            <a:r>
              <a:rPr lang="de-DE" sz="1800" b="1" i="0" baseline="0" dirty="0" smtClean="0"/>
              <a:t> </a:t>
            </a:r>
            <a:r>
              <a:rPr lang="de-DE" sz="1800" b="1" i="0" baseline="0" dirty="0" err="1" smtClean="0"/>
              <a:t>and</a:t>
            </a:r>
            <a:r>
              <a:rPr lang="de-DE" sz="1800" b="1" i="0" baseline="0" dirty="0" smtClean="0"/>
              <a:t> </a:t>
            </a:r>
            <a:r>
              <a:rPr lang="de-DE" sz="1800" b="1" i="0" baseline="0" dirty="0" err="1" smtClean="0"/>
              <a:t>cable</a:t>
            </a:r>
            <a:r>
              <a:rPr lang="de-DE" sz="1800" b="1" i="0" baseline="0" dirty="0" smtClean="0"/>
              <a:t>)</a:t>
            </a:r>
          </a:p>
          <a:p>
            <a:pPr>
              <a:defRPr/>
            </a:pPr>
            <a:r>
              <a:rPr lang="de-DE" dirty="0" smtClean="0"/>
              <a:t>18.000 </a:t>
            </a:r>
            <a:r>
              <a:rPr lang="en-US" dirty="0"/>
              <a:t>t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-equiv</a:t>
            </a:r>
            <a:r>
              <a:rPr lang="en-US" dirty="0"/>
              <a:t>.</a:t>
            </a:r>
            <a:endParaRPr lang="de-DE" dirty="0"/>
          </a:p>
        </c:rich>
      </c:tx>
      <c:layout>
        <c:manualLayout>
          <c:xMode val="edge"/>
          <c:yMode val="edge"/>
          <c:x val="0.17065616863515723"/>
          <c:y val="0"/>
        </c:manualLayout>
      </c:layout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504D">
                  <a:lumMod val="50000"/>
                </a:srgbClr>
              </a:solidFill>
            </c:spPr>
          </c:dPt>
          <c:dLbls>
            <c:dLbl>
              <c:idx val="0"/>
              <c:layout>
                <c:manualLayout>
                  <c:x val="-1.672473867595832E-2"/>
                  <c:y val="-2.17687043735669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Tower</a:t>
                    </a:r>
                    <a:r>
                      <a:rPr lang="en-US" dirty="0"/>
                      <a:t>
31,7%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0.18954725781228784"/>
                  <c:y val="-7.2562347911890417E-3"/>
                </c:manualLayout>
              </c:layout>
              <c:tx>
                <c:rich>
                  <a:bodyPr/>
                  <a:lstStyle/>
                  <a:p>
                    <a:r>
                      <a:rPr lang="de-DE" sz="1000" b="0" i="0" u="none" strike="noStrike" baseline="0" dirty="0" err="1" smtClean="0"/>
                      <a:t>Housing</a:t>
                    </a:r>
                    <a:r>
                      <a:rPr lang="de-DE" sz="1000" b="0" i="0" u="none" strike="noStrike" baseline="0" dirty="0" smtClean="0"/>
                      <a:t> incl. </a:t>
                    </a:r>
                    <a:r>
                      <a:rPr lang="de-DE" sz="1000" b="0" i="0" u="none" strike="noStrike" baseline="0" dirty="0" err="1" smtClean="0"/>
                      <a:t>transformer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and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converter</a:t>
                    </a:r>
                    <a:r>
                      <a:rPr lang="de-DE" dirty="0"/>
                      <a:t>
45,7%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6901925026529058E-2"/>
                  <c:y val="6.1266451171513157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 baseline="0" dirty="0" smtClean="0"/>
                      <a:t>Rotor blade and hub</a:t>
                    </a:r>
                    <a:r>
                      <a:rPr lang="en-US" dirty="0"/>
                      <a:t>
20,7%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4094883261543737"/>
                  <c:y val="7.2559491126539619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 baseline="0" dirty="0" smtClean="0"/>
                      <a:t>Transport &amp; assembling</a:t>
                    </a:r>
                    <a:r>
                      <a:rPr lang="en-US" dirty="0"/>
                      <a:t>
1,8%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15609756097560976"/>
                  <c:y val="6.89342305162953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23693379790940791"/>
                  <c:y val="2.176870437356696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Diagramme!$C$244:$C$247</c:f>
              <c:strCache>
                <c:ptCount val="4"/>
                <c:pt idx="0">
                  <c:v>Turm</c:v>
                </c:pt>
                <c:pt idx="1">
                  <c:v>Gondel inkl. Trafo &amp; Umrichter</c:v>
                </c:pt>
                <c:pt idx="2">
                  <c:v>Rotor und Nabe</c:v>
                </c:pt>
                <c:pt idx="3">
                  <c:v>Transport &amp; Montage</c:v>
                </c:pt>
              </c:strCache>
            </c:strRef>
          </c:cat>
          <c:val>
            <c:numRef>
              <c:f>Diagramme!$E$244:$E$247</c:f>
              <c:numCache>
                <c:formatCode>0.0%</c:formatCode>
                <c:ptCount val="4"/>
                <c:pt idx="0">
                  <c:v>0.3174906651320975</c:v>
                </c:pt>
                <c:pt idx="1">
                  <c:v>0.45729605486355113</c:v>
                </c:pt>
                <c:pt idx="2">
                  <c:v>0.20682296076268206</c:v>
                </c:pt>
                <c:pt idx="3">
                  <c:v>1.8390319241670304E-2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sz="1400" b="1" i="0" baseline="0" dirty="0" err="1" smtClean="0">
                <a:effectLst/>
              </a:rPr>
              <a:t>Including</a:t>
            </a:r>
            <a:r>
              <a:rPr lang="de-DE" sz="1400" b="1" i="0" baseline="0" dirty="0" smtClean="0">
                <a:effectLst/>
              </a:rPr>
              <a:t> </a:t>
            </a:r>
            <a:r>
              <a:rPr lang="de-DE" sz="1400" b="1" i="0" baseline="0" dirty="0" err="1" smtClean="0">
                <a:effectLst/>
              </a:rPr>
              <a:t>grounding</a:t>
            </a:r>
            <a:r>
              <a:rPr lang="de-DE" sz="1400" b="1" i="0" baseline="0" dirty="0" smtClean="0">
                <a:effectLst/>
              </a:rPr>
              <a:t> </a:t>
            </a:r>
            <a:r>
              <a:rPr lang="de-DE" sz="1400" b="1" i="0" baseline="0" dirty="0" err="1" smtClean="0">
                <a:effectLst/>
              </a:rPr>
              <a:t>and</a:t>
            </a:r>
            <a:r>
              <a:rPr lang="de-DE" sz="1400" b="1" i="0" baseline="0" dirty="0" smtClean="0">
                <a:effectLst/>
              </a:rPr>
              <a:t> </a:t>
            </a:r>
            <a:r>
              <a:rPr lang="de-DE" sz="1400" b="1" i="0" baseline="0" dirty="0" err="1" smtClean="0">
                <a:effectLst/>
              </a:rPr>
              <a:t>grid</a:t>
            </a:r>
            <a:r>
              <a:rPr lang="de-DE" sz="1400" b="1" i="0" baseline="0" dirty="0" smtClean="0">
                <a:effectLst/>
              </a:rPr>
              <a:t> </a:t>
            </a:r>
            <a:r>
              <a:rPr lang="de-DE" sz="1400" b="1" i="0" baseline="0" dirty="0" err="1" smtClean="0">
                <a:effectLst/>
              </a:rPr>
              <a:t>connection</a:t>
            </a:r>
            <a:endParaRPr lang="de-DE" sz="1400" dirty="0" smtClean="0">
              <a:effectLst/>
            </a:endParaRPr>
          </a:p>
          <a:p>
            <a:pPr>
              <a:defRPr/>
            </a:pPr>
            <a:r>
              <a:rPr lang="de-DE" sz="1400" dirty="0" smtClean="0"/>
              <a:t>1.636 </a:t>
            </a:r>
            <a:r>
              <a:rPr lang="de-DE" sz="1400" dirty="0"/>
              <a:t>t</a:t>
            </a:r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2.7874564459930615E-2"/>
                  <c:y val="0.16326528280175431"/>
                </c:manualLayout>
              </c:layout>
              <c:tx>
                <c:rich>
                  <a:bodyPr/>
                  <a:lstStyle/>
                  <a:p>
                    <a:r>
                      <a:rPr lang="en-US" sz="1000" b="0" i="0" u="none" strike="noStrike" baseline="0" dirty="0" smtClean="0">
                        <a:effectLst/>
                      </a:rPr>
                      <a:t> Ferrous metal</a:t>
                    </a:r>
                    <a:r>
                      <a:rPr lang="en-US" dirty="0"/>
                      <a:t>
87,4%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7.5840580902997223E-2"/>
                  <c:y val="5.38170695765244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Non-ferrous metal</a:t>
                    </a:r>
                    <a:r>
                      <a:rPr lang="en-US" dirty="0"/>
                      <a:t>
2,6%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9512195121951142"/>
                  <c:y val="-3.26530565603507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Synthetic material</a:t>
                    </a:r>
                    <a:r>
                      <a:rPr lang="en-US" dirty="0"/>
                      <a:t>
5,2%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6.6898954703832822E-2"/>
                  <c:y val="-2.902493916475600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Other</a:t>
                    </a:r>
                    <a:r>
                      <a:rPr lang="en-US" dirty="0"/>
                      <a:t>
4,9%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Diagramme!$C$258:$C$261</c:f>
              <c:strCache>
                <c:ptCount val="4"/>
                <c:pt idx="0">
                  <c:v>Eisenmetalle</c:v>
                </c:pt>
                <c:pt idx="1">
                  <c:v>Nichteisenmetalle</c:v>
                </c:pt>
                <c:pt idx="2">
                  <c:v>Kunstoffe</c:v>
                </c:pt>
                <c:pt idx="3">
                  <c:v>Sonstige</c:v>
                </c:pt>
              </c:strCache>
            </c:strRef>
          </c:cat>
          <c:val>
            <c:numRef>
              <c:f>Diagramme!$G$258:$G$261</c:f>
              <c:numCache>
                <c:formatCode>0.0%</c:formatCode>
                <c:ptCount val="4"/>
                <c:pt idx="0">
                  <c:v>0.87367484416348595</c:v>
                </c:pt>
                <c:pt idx="1">
                  <c:v>2.5690539285050801E-2</c:v>
                </c:pt>
                <c:pt idx="2">
                  <c:v>5.1525294859004096E-2</c:v>
                </c:pt>
                <c:pt idx="3">
                  <c:v>4.9109321692468996E-2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 err="1" smtClean="0"/>
              <a:t>CED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/>
              <a:t>alpha</a:t>
            </a:r>
            <a:r>
              <a:rPr lang="de-DE" dirty="0"/>
              <a:t> </a:t>
            </a:r>
            <a:r>
              <a:rPr lang="de-DE" dirty="0" err="1"/>
              <a:t>ventus</a:t>
            </a:r>
            <a:endParaRPr lang="de-DE" dirty="0"/>
          </a:p>
          <a:p>
            <a:pPr>
              <a:defRPr/>
            </a:pPr>
            <a:r>
              <a:rPr lang="de-DE" dirty="0"/>
              <a:t>471 TJ </a:t>
            </a:r>
            <a:r>
              <a:rPr lang="de-DE" dirty="0" smtClean="0"/>
              <a:t>PE-</a:t>
            </a:r>
            <a:r>
              <a:rPr lang="de-DE" dirty="0" err="1"/>
              <a:t>E</a:t>
            </a:r>
            <a:r>
              <a:rPr lang="de-DE" dirty="0" err="1" smtClean="0"/>
              <a:t>quiv</a:t>
            </a:r>
            <a:r>
              <a:rPr lang="de-DE" dirty="0"/>
              <a:t>.</a:t>
            </a:r>
          </a:p>
        </c:rich>
      </c:tx>
      <c:overlay val="0"/>
    </c:title>
    <c:autoTitleDeleted val="0"/>
    <c:view3D>
      <c:rotX val="30"/>
      <c:rotY val="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3289091964026931E-2"/>
          <c:y val="0.26516465542522216"/>
          <c:w val="0.80745334106952849"/>
          <c:h val="0.6068328131021042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accent1">
                    <a:lumMod val="50000"/>
                  </a:schemeClr>
                </a:solidFill>
              </a:ln>
            </c:spPr>
          </c:dPt>
          <c:dLbls>
            <c:dLbl>
              <c:idx val="0"/>
              <c:layout>
                <c:manualLayout>
                  <c:x val="0"/>
                  <c:y val="-0.1815350007721635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Change of gearboxes</a:t>
                    </a:r>
                    <a:r>
                      <a:rPr lang="en-US" dirty="0"/>
                      <a:t>
6,4%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"/>
                  <c:y val="-3.924524290487756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Change of rotor blades</a:t>
                    </a:r>
                    <a:r>
                      <a:rPr lang="en-US" dirty="0"/>
                      <a:t>
6,3%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2.228024246868647E-2"/>
                  <c:y val="7.83092160193639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Transport and Installation</a:t>
                    </a:r>
                    <a:r>
                      <a:rPr lang="en-US" dirty="0"/>
                      <a:t>
2,2%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7.5195818331815101E-2"/>
                  <c:y val="6.40711767431158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Oil change</a:t>
                    </a:r>
                    <a:r>
                      <a:rPr lang="en-US" dirty="0"/>
                      <a:t>
3,0%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22280242468685937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Helicopter operation</a:t>
                    </a:r>
                    <a:r>
                      <a:rPr lang="en-US" dirty="0"/>
                      <a:t>
11,6%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Ship operation</a:t>
                    </a:r>
                    <a:r>
                      <a:rPr lang="en-US" dirty="0"/>
                      <a:t>
70,4%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Diagramme!$C$266:$C$271</c:f>
              <c:strCache>
                <c:ptCount val="6"/>
                <c:pt idx="0">
                  <c:v>Getriebe- wechsel</c:v>
                </c:pt>
                <c:pt idx="1">
                  <c:v>Rotorblatt- wechsel</c:v>
                </c:pt>
                <c:pt idx="2">
                  <c:v>Transport und Montage</c:v>
                </c:pt>
                <c:pt idx="3">
                  <c:v>Ölwechsel</c:v>
                </c:pt>
                <c:pt idx="4">
                  <c:v>Helikopter- einsätze</c:v>
                </c:pt>
                <c:pt idx="5">
                  <c:v>Schiffseinsätze</c:v>
                </c:pt>
              </c:strCache>
            </c:strRef>
          </c:cat>
          <c:val>
            <c:numRef>
              <c:f>Diagramme!$D$266:$D$271</c:f>
              <c:numCache>
                <c:formatCode>0.0%</c:formatCode>
                <c:ptCount val="6"/>
                <c:pt idx="0">
                  <c:v>6.37089493268094E-2</c:v>
                </c:pt>
                <c:pt idx="1">
                  <c:v>6.3411754881464472E-2</c:v>
                </c:pt>
                <c:pt idx="2">
                  <c:v>2.2303594501465056E-2</c:v>
                </c:pt>
                <c:pt idx="3">
                  <c:v>3.0437087301811595E-2</c:v>
                </c:pt>
                <c:pt idx="4">
                  <c:v>0.11568495776951866</c:v>
                </c:pt>
                <c:pt idx="5">
                  <c:v>0.70445365621893175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 err="1" smtClean="0"/>
              <a:t>CED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life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cycle</a:t>
            </a:r>
            <a:r>
              <a:rPr lang="de-DE" dirty="0" smtClean="0"/>
              <a:t> </a:t>
            </a:r>
            <a:r>
              <a:rPr lang="de-DE" dirty="0" err="1"/>
              <a:t>alpha</a:t>
            </a:r>
            <a:r>
              <a:rPr lang="de-DE" dirty="0"/>
              <a:t> </a:t>
            </a:r>
            <a:r>
              <a:rPr lang="de-DE" dirty="0" err="1"/>
              <a:t>ventus</a:t>
            </a:r>
            <a:endParaRPr lang="de-DE" dirty="0"/>
          </a:p>
          <a:p>
            <a:pPr>
              <a:defRPr/>
            </a:pPr>
            <a:r>
              <a:rPr lang="de-DE" sz="1400" dirty="0"/>
              <a:t>2.304 TJ </a:t>
            </a:r>
            <a:r>
              <a:rPr lang="de-DE" sz="1400" dirty="0" smtClean="0"/>
              <a:t>PE-</a:t>
            </a:r>
            <a:r>
              <a:rPr lang="de-DE" sz="1400" dirty="0" err="1"/>
              <a:t>E</a:t>
            </a:r>
            <a:r>
              <a:rPr lang="de-DE" sz="1400" dirty="0" err="1" smtClean="0"/>
              <a:t>quiv</a:t>
            </a:r>
            <a:r>
              <a:rPr lang="de-DE" sz="1400" dirty="0"/>
              <a:t>.</a:t>
            </a:r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explosion val="25"/>
            <c:spPr>
              <a:solidFill>
                <a:srgbClr val="00356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Use</a:t>
                    </a:r>
                    <a:r>
                      <a:rPr lang="en-US" dirty="0"/>
                      <a:t>
20,4%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Production</a:t>
                    </a:r>
                    <a:r>
                      <a:rPr lang="en-US" dirty="0"/>
                      <a:t>
78,4%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Disposal</a:t>
                    </a:r>
                    <a:r>
                      <a:rPr lang="en-US" dirty="0"/>
                      <a:t>
1,2%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Diagramme!$C$127:$C$129</c:f>
              <c:strCache>
                <c:ptCount val="3"/>
                <c:pt idx="0">
                  <c:v>Nutzung</c:v>
                </c:pt>
                <c:pt idx="1">
                  <c:v>Herstellung</c:v>
                </c:pt>
                <c:pt idx="2">
                  <c:v>Entsorgung</c:v>
                </c:pt>
              </c:strCache>
            </c:strRef>
          </c:cat>
          <c:val>
            <c:numRef>
              <c:f>Diagramme!$D$127:$D$129</c:f>
              <c:numCache>
                <c:formatCode>0.0%</c:formatCode>
                <c:ptCount val="3"/>
                <c:pt idx="0">
                  <c:v>0.20446337485089858</c:v>
                </c:pt>
                <c:pt idx="1">
                  <c:v>0.7836059264105768</c:v>
                </c:pt>
                <c:pt idx="2">
                  <c:v>1.1930698738533661E-2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 err="1"/>
              <a:t>GWP</a:t>
            </a:r>
            <a:r>
              <a:rPr lang="de-DE" dirty="0"/>
              <a:t> </a:t>
            </a:r>
            <a:r>
              <a:rPr lang="de-DE" dirty="0" err="1" smtClean="0"/>
              <a:t>over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life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cycle</a:t>
            </a:r>
            <a:r>
              <a:rPr lang="de-DE" dirty="0" smtClean="0"/>
              <a:t> </a:t>
            </a:r>
            <a:r>
              <a:rPr lang="de-DE" dirty="0" err="1"/>
              <a:t>alpha</a:t>
            </a:r>
            <a:r>
              <a:rPr lang="de-DE" dirty="0"/>
              <a:t> </a:t>
            </a:r>
            <a:r>
              <a:rPr lang="de-DE" dirty="0" err="1"/>
              <a:t>ventus</a:t>
            </a:r>
            <a:endParaRPr lang="de-DE" baseline="0" dirty="0"/>
          </a:p>
          <a:p>
            <a:pPr>
              <a:defRPr/>
            </a:pPr>
            <a:r>
              <a:rPr lang="de-DE" sz="1400" dirty="0"/>
              <a:t>149.000 t</a:t>
            </a:r>
            <a:r>
              <a:rPr lang="en-US" sz="1400" b="1" i="0" u="none" strike="noStrike" baseline="0" dirty="0"/>
              <a:t> </a:t>
            </a:r>
            <a:r>
              <a:rPr lang="en-US" sz="1400" b="1" i="0" u="none" strike="noStrike" baseline="0" dirty="0" smtClean="0"/>
              <a:t>CO</a:t>
            </a:r>
            <a:r>
              <a:rPr lang="en-US" sz="1400" b="1" i="0" u="none" strike="noStrike" baseline="-25000" dirty="0" smtClean="0"/>
              <a:t>2</a:t>
            </a:r>
            <a:r>
              <a:rPr lang="en-US" sz="1400" b="1" i="0" u="none" strike="noStrike" baseline="0" dirty="0" smtClean="0"/>
              <a:t>-Equiv</a:t>
            </a:r>
            <a:r>
              <a:rPr lang="en-US" sz="1400" b="1" i="0" u="none" strike="noStrike" baseline="0" dirty="0"/>
              <a:t>.</a:t>
            </a:r>
            <a:endParaRPr lang="de-DE" sz="1400" dirty="0"/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explosion val="25"/>
            <c:spPr>
              <a:solidFill>
                <a:srgbClr val="00356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Use</a:t>
                    </a:r>
                    <a:r>
                      <a:rPr lang="en-US" dirty="0"/>
                      <a:t>
21,5%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Production</a:t>
                    </a:r>
                    <a:r>
                      <a:rPr lang="en-US" dirty="0"/>
                      <a:t>
77,3%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Disposal</a:t>
                    </a:r>
                    <a:r>
                      <a:rPr lang="en-US" dirty="0"/>
                      <a:t>
1,2%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Diagramme!$C$127:$C$129</c:f>
              <c:strCache>
                <c:ptCount val="3"/>
                <c:pt idx="0">
                  <c:v>Nutzung</c:v>
                </c:pt>
                <c:pt idx="1">
                  <c:v>Herstellung</c:v>
                </c:pt>
                <c:pt idx="2">
                  <c:v>Entsorgung</c:v>
                </c:pt>
              </c:strCache>
            </c:strRef>
          </c:cat>
          <c:val>
            <c:numRef>
              <c:f>Diagramme!$E$127:$E$129</c:f>
              <c:numCache>
                <c:formatCode>0.0%</c:formatCode>
                <c:ptCount val="3"/>
                <c:pt idx="0">
                  <c:v>0.21516123714451144</c:v>
                </c:pt>
                <c:pt idx="1">
                  <c:v>0.77276308820040773</c:v>
                </c:pt>
                <c:pt idx="2">
                  <c:v>1.2075674655080722E-2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/>
              <a:t>GWP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/>
              <a:t>alpha</a:t>
            </a:r>
            <a:r>
              <a:rPr lang="de-DE" dirty="0"/>
              <a:t> </a:t>
            </a:r>
            <a:r>
              <a:rPr lang="de-DE" dirty="0" err="1"/>
              <a:t>ventus</a:t>
            </a:r>
            <a:endParaRPr lang="de-DE" dirty="0"/>
          </a:p>
          <a:p>
            <a:pPr>
              <a:defRPr/>
            </a:pPr>
            <a:r>
              <a:rPr lang="de-DE" dirty="0"/>
              <a:t>32.000 </a:t>
            </a:r>
            <a:r>
              <a:rPr lang="en-US" dirty="0"/>
              <a:t>t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-Equiv</a:t>
            </a:r>
            <a:r>
              <a:rPr lang="en-US" dirty="0"/>
              <a:t>.</a:t>
            </a:r>
            <a:endParaRPr lang="de-DE" dirty="0"/>
          </a:p>
        </c:rich>
      </c:tx>
      <c:overlay val="0"/>
    </c:title>
    <c:autoTitleDeleted val="0"/>
    <c:view3D>
      <c:rotX val="30"/>
      <c:rotY val="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37345986207092E-2"/>
          <c:y val="0.26516465542522216"/>
          <c:w val="0.80745377803253449"/>
          <c:h val="0.6068328131021042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2.1929377317524561E-7"/>
                  <c:y val="-0.1744159811340395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Change of gearboxes</a:t>
                    </a:r>
                    <a:r>
                      <a:rPr lang="en-US" dirty="0"/>
                      <a:t>
6,0%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Change</a:t>
                    </a:r>
                    <a:r>
                      <a:rPr lang="en-US" baseline="0" dirty="0" smtClean="0"/>
                      <a:t> of rotor blades</a:t>
                    </a:r>
                    <a:r>
                      <a:rPr lang="en-US" dirty="0"/>
                      <a:t>
6,2%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3550927579768043E-3"/>
                  <c:y val="8.89877454765497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Transport and Installation</a:t>
                    </a:r>
                    <a:r>
                      <a:rPr lang="en-US" dirty="0"/>
                      <a:t>
2,2%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8.0765896660442052E-2"/>
                  <c:y val="8.542823565748769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Oil Change</a:t>
                    </a:r>
                  </a:p>
                  <a:p>
                    <a:r>
                      <a:rPr lang="en-US" dirty="0" smtClean="0"/>
                      <a:t>2,1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28685818469053181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Helicopter</a:t>
                    </a:r>
                  </a:p>
                  <a:p>
                    <a:r>
                      <a:rPr lang="en-US" dirty="0" smtClean="0"/>
                      <a:t>operation</a:t>
                    </a:r>
                    <a:r>
                      <a:rPr lang="en-US" dirty="0"/>
                      <a:t>
11,5%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Ship operation</a:t>
                    </a:r>
                    <a:r>
                      <a:rPr lang="en-US" dirty="0"/>
                      <a:t>
72,0%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Diagramme!$C$266:$C$271</c:f>
              <c:strCache>
                <c:ptCount val="6"/>
                <c:pt idx="0">
                  <c:v>Getriebe- wechsel</c:v>
                </c:pt>
                <c:pt idx="1">
                  <c:v>Rotorblatt- wechsel</c:v>
                </c:pt>
                <c:pt idx="2">
                  <c:v>Transport und Montage</c:v>
                </c:pt>
                <c:pt idx="3">
                  <c:v>Ölwechsel</c:v>
                </c:pt>
                <c:pt idx="4">
                  <c:v>Helikopter- einsätze</c:v>
                </c:pt>
                <c:pt idx="5">
                  <c:v>Schiffseinsätze</c:v>
                </c:pt>
              </c:strCache>
            </c:strRef>
          </c:cat>
          <c:val>
            <c:numRef>
              <c:f>Diagramme!$E$266:$E$271</c:f>
              <c:numCache>
                <c:formatCode>0.0%</c:formatCode>
                <c:ptCount val="6"/>
                <c:pt idx="0">
                  <c:v>5.9746148075098683E-2</c:v>
                </c:pt>
                <c:pt idx="1">
                  <c:v>6.2175385230868886E-2</c:v>
                </c:pt>
                <c:pt idx="2">
                  <c:v>2.2008625165645352E-2</c:v>
                </c:pt>
                <c:pt idx="3">
                  <c:v>2.077955465662264E-2</c:v>
                </c:pt>
                <c:pt idx="4">
                  <c:v>0.11539675964826659</c:v>
                </c:pt>
                <c:pt idx="5">
                  <c:v>0.7198935272235043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 smtClean="0"/>
              <a:t>CED </a:t>
            </a:r>
            <a:r>
              <a:rPr lang="de-DE" dirty="0"/>
              <a:t>LZ </a:t>
            </a:r>
            <a:r>
              <a:rPr lang="de-DE" i="0" dirty="0" err="1"/>
              <a:t>alpha</a:t>
            </a:r>
            <a:r>
              <a:rPr lang="de-DE" i="0" dirty="0"/>
              <a:t> </a:t>
            </a:r>
            <a:r>
              <a:rPr lang="de-DE" i="0" dirty="0" err="1"/>
              <a:t>ventus</a:t>
            </a:r>
            <a:endParaRPr lang="de-DE" i="0" dirty="0"/>
          </a:p>
          <a:p>
            <a:pPr>
              <a:defRPr/>
            </a:pPr>
            <a:r>
              <a:rPr lang="de-DE" sz="1400" dirty="0"/>
              <a:t>2.304 TJ </a:t>
            </a:r>
            <a:r>
              <a:rPr lang="de-DE" sz="1400" dirty="0" smtClean="0"/>
              <a:t>PE-</a:t>
            </a:r>
            <a:r>
              <a:rPr lang="de-DE" sz="1400" dirty="0" err="1" smtClean="0"/>
              <a:t>equiv</a:t>
            </a:r>
            <a:r>
              <a:rPr lang="de-DE" sz="1400" dirty="0"/>
              <a:t>.</a:t>
            </a:r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1.6724738675958317E-2"/>
                  <c:y val="-0.14149657842818525"/>
                </c:manualLayout>
              </c:layout>
              <c:tx>
                <c:rich>
                  <a:bodyPr/>
                  <a:lstStyle/>
                  <a:p>
                    <a:r>
                      <a:rPr lang="de-DE" dirty="0"/>
                      <a:t>6x </a:t>
                    </a:r>
                    <a:r>
                      <a:rPr lang="de-DE" dirty="0" err="1"/>
                      <a:t>Multibrid</a:t>
                    </a:r>
                    <a:r>
                      <a:rPr lang="de-DE" dirty="0"/>
                      <a:t> </a:t>
                    </a:r>
                    <a:r>
                      <a:rPr lang="de-DE" dirty="0" smtClean="0"/>
                      <a:t>incl. </a:t>
                    </a:r>
                    <a:r>
                      <a:rPr lang="de-DE" dirty="0" err="1" smtClean="0"/>
                      <a:t>grounding</a:t>
                    </a:r>
                    <a:r>
                      <a:rPr lang="de-DE" dirty="0" smtClean="0"/>
                      <a:t> </a:t>
                    </a:r>
                    <a:r>
                      <a:rPr lang="de-DE" dirty="0" err="1" smtClean="0"/>
                      <a:t>and</a:t>
                    </a:r>
                    <a:r>
                      <a:rPr lang="de-DE" dirty="0" smtClean="0"/>
                      <a:t> 30 </a:t>
                    </a:r>
                    <a:r>
                      <a:rPr lang="de-DE" dirty="0" err="1"/>
                      <a:t>kV</a:t>
                    </a:r>
                    <a:r>
                      <a:rPr lang="de-DE" dirty="0"/>
                      <a:t> </a:t>
                    </a:r>
                    <a:r>
                      <a:rPr lang="de-DE" dirty="0" err="1" smtClean="0"/>
                      <a:t>cable</a:t>
                    </a:r>
                    <a:r>
                      <a:rPr lang="de-DE" dirty="0"/>
                      <a:t>
42,6%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"/>
                  <c:y val="9.2859807030831621E-3"/>
                </c:manualLayout>
              </c:layout>
              <c:tx>
                <c:rich>
                  <a:bodyPr/>
                  <a:lstStyle/>
                  <a:p>
                    <a:r>
                      <a:rPr lang="de-DE" dirty="0"/>
                      <a:t>6x </a:t>
                    </a:r>
                    <a:r>
                      <a:rPr lang="de-DE" dirty="0" err="1"/>
                      <a:t>Repower</a:t>
                    </a:r>
                    <a:r>
                      <a:rPr lang="de-DE" dirty="0"/>
                      <a:t> </a:t>
                    </a:r>
                    <a:r>
                      <a:rPr lang="de-DE" sz="1000" b="0" i="0" u="none" strike="noStrike" baseline="0" dirty="0" smtClean="0"/>
                      <a:t>incl. </a:t>
                    </a:r>
                    <a:r>
                      <a:rPr lang="de-DE" sz="1000" b="0" i="0" u="none" strike="noStrike" baseline="0" dirty="0" err="1" smtClean="0"/>
                      <a:t>grounding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and</a:t>
                    </a:r>
                    <a:r>
                      <a:rPr lang="de-DE" sz="1000" b="0" i="0" u="none" strike="noStrike" baseline="0" dirty="0" smtClean="0"/>
                      <a:t> 30 </a:t>
                    </a:r>
                    <a:r>
                      <a:rPr lang="de-DE" sz="1000" b="0" i="0" u="none" strike="noStrike" baseline="0" dirty="0" err="1" smtClean="0"/>
                      <a:t>kV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cable</a:t>
                    </a:r>
                    <a:r>
                      <a:rPr lang="de-DE" dirty="0"/>
                      <a:t>
39,6%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8.3623693379791766E-2"/>
                  <c:y val="-1.4512469582377979E-2"/>
                </c:manualLayout>
              </c:layout>
              <c:tx>
                <c:rich>
                  <a:bodyPr/>
                  <a:lstStyle/>
                  <a:p>
                    <a:r>
                      <a:rPr lang="de-DE" dirty="0" err="1" smtClean="0"/>
                      <a:t>Grid</a:t>
                    </a:r>
                    <a:r>
                      <a:rPr lang="de-DE" dirty="0" smtClean="0"/>
                      <a:t> </a:t>
                    </a:r>
                    <a:r>
                      <a:rPr lang="de-DE" dirty="0" err="1" smtClean="0"/>
                      <a:t>connection</a:t>
                    </a:r>
                    <a:r>
                      <a:rPr lang="de-DE" dirty="0" smtClean="0"/>
                      <a:t> incl. </a:t>
                    </a:r>
                    <a:r>
                      <a:rPr lang="de-DE" dirty="0" err="1" smtClean="0"/>
                      <a:t>onshore</a:t>
                    </a:r>
                    <a:r>
                      <a:rPr lang="de-DE" dirty="0" smtClean="0"/>
                      <a:t> </a:t>
                    </a:r>
                    <a:r>
                      <a:rPr lang="de-DE" dirty="0" err="1" smtClean="0"/>
                      <a:t>transformer</a:t>
                    </a:r>
                    <a:r>
                      <a:rPr lang="de-DE" dirty="0"/>
                      <a:t>
17,8%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Diagramme!$C$68:$C$70</c:f>
              <c:strCache>
                <c:ptCount val="3"/>
                <c:pt idx="0">
                  <c:v>6x Multibrid inkl. Gründung und 30 kV Kabel</c:v>
                </c:pt>
                <c:pt idx="1">
                  <c:v>6x Repower inkl. Gründung und 30 kV Kabel</c:v>
                </c:pt>
                <c:pt idx="2">
                  <c:v>Netzanbindung inkl. Onshore Umspannwerk</c:v>
                </c:pt>
              </c:strCache>
            </c:strRef>
          </c:cat>
          <c:val>
            <c:numRef>
              <c:f>Diagramme!$D$68:$D$70</c:f>
              <c:numCache>
                <c:formatCode>0.0%</c:formatCode>
                <c:ptCount val="3"/>
                <c:pt idx="0">
                  <c:v>0.42605732349504938</c:v>
                </c:pt>
                <c:pt idx="1">
                  <c:v>0.39592454750563827</c:v>
                </c:pt>
                <c:pt idx="2">
                  <c:v>0.17801812899931621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/>
              <a:t>GWP LZ </a:t>
            </a:r>
            <a:r>
              <a:rPr lang="de-DE" i="0" dirty="0" err="1"/>
              <a:t>alpha</a:t>
            </a:r>
            <a:r>
              <a:rPr lang="de-DE" i="0" dirty="0"/>
              <a:t> </a:t>
            </a:r>
            <a:r>
              <a:rPr lang="de-DE" i="0" dirty="0" err="1"/>
              <a:t>ventus</a:t>
            </a:r>
            <a:endParaRPr lang="de-DE" i="0" dirty="0"/>
          </a:p>
          <a:p>
            <a:pPr>
              <a:defRPr/>
            </a:pPr>
            <a:r>
              <a:rPr lang="de-DE" sz="1400" dirty="0"/>
              <a:t>149.000 t</a:t>
            </a:r>
            <a:r>
              <a:rPr lang="en-US" sz="1400" b="1" i="0" u="none" strike="noStrike" baseline="0" dirty="0"/>
              <a:t> </a:t>
            </a:r>
            <a:r>
              <a:rPr lang="en-US" sz="1400" b="1" i="0" u="none" strike="noStrike" baseline="0" dirty="0" smtClean="0"/>
              <a:t>CO</a:t>
            </a:r>
            <a:r>
              <a:rPr lang="en-US" sz="1400" b="1" i="0" u="none" strike="noStrike" baseline="-25000" dirty="0" smtClean="0"/>
              <a:t>2</a:t>
            </a:r>
            <a:r>
              <a:rPr lang="en-US" sz="1400" b="1" i="0" u="none" strike="noStrike" baseline="0" dirty="0" smtClean="0"/>
              <a:t>-equiv</a:t>
            </a:r>
            <a:r>
              <a:rPr lang="en-US" sz="1400" b="1" i="0" u="none" strike="noStrike" baseline="0" dirty="0"/>
              <a:t>.</a:t>
            </a:r>
            <a:endParaRPr lang="de-DE" sz="1400" dirty="0"/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1.1149825783972264E-2"/>
                  <c:y val="-0.15238093061496891"/>
                </c:manualLayout>
              </c:layout>
              <c:tx>
                <c:rich>
                  <a:bodyPr/>
                  <a:lstStyle/>
                  <a:p>
                    <a:r>
                      <a:rPr lang="de-DE" dirty="0"/>
                      <a:t>6x </a:t>
                    </a:r>
                    <a:r>
                      <a:rPr lang="de-DE" dirty="0" err="1"/>
                      <a:t>Multibrid</a:t>
                    </a:r>
                    <a:r>
                      <a:rPr lang="de-DE" dirty="0"/>
                      <a:t> </a:t>
                    </a:r>
                    <a:r>
                      <a:rPr lang="de-DE" sz="1000" b="0" i="0" u="none" strike="noStrike" baseline="0" dirty="0" smtClean="0"/>
                      <a:t>incl. </a:t>
                    </a:r>
                    <a:r>
                      <a:rPr lang="de-DE" sz="1000" b="0" i="0" u="none" strike="noStrike" baseline="0" dirty="0" err="1" smtClean="0"/>
                      <a:t>grounding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and</a:t>
                    </a:r>
                    <a:r>
                      <a:rPr lang="de-DE" sz="1000" b="0" i="0" u="none" strike="noStrike" baseline="0" dirty="0" smtClean="0"/>
                      <a:t> 30 </a:t>
                    </a:r>
                    <a:r>
                      <a:rPr lang="de-DE" sz="1000" b="0" i="0" u="none" strike="noStrike" baseline="0" dirty="0" err="1" smtClean="0"/>
                      <a:t>kV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cable</a:t>
                    </a:r>
                    <a:r>
                      <a:rPr lang="de-DE" dirty="0"/>
                      <a:t>
43,0%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1149825783972264E-2"/>
                  <c:y val="4.7165526142728849E-2"/>
                </c:manualLayout>
              </c:layout>
              <c:tx>
                <c:rich>
                  <a:bodyPr/>
                  <a:lstStyle/>
                  <a:p>
                    <a:r>
                      <a:rPr lang="de-DE" dirty="0"/>
                      <a:t>6x </a:t>
                    </a:r>
                    <a:r>
                      <a:rPr lang="de-DE" dirty="0" err="1"/>
                      <a:t>Repower</a:t>
                    </a:r>
                    <a:r>
                      <a:rPr lang="de-DE" dirty="0"/>
                      <a:t> </a:t>
                    </a:r>
                    <a:r>
                      <a:rPr lang="de-DE" sz="1000" b="0" i="0" u="none" strike="noStrike" baseline="0" dirty="0" smtClean="0"/>
                      <a:t>incl. </a:t>
                    </a:r>
                    <a:r>
                      <a:rPr lang="de-DE" sz="1000" b="0" i="0" u="none" strike="noStrike" baseline="0" dirty="0" err="1" smtClean="0"/>
                      <a:t>grounding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and</a:t>
                    </a:r>
                    <a:r>
                      <a:rPr lang="de-DE" sz="1000" b="0" i="0" u="none" strike="noStrike" baseline="0" dirty="0" smtClean="0"/>
                      <a:t> 30 </a:t>
                    </a:r>
                    <a:r>
                      <a:rPr lang="de-DE" sz="1000" b="0" i="0" u="none" strike="noStrike" baseline="0" dirty="0" err="1" smtClean="0"/>
                      <a:t>kV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cable</a:t>
                    </a:r>
                    <a:r>
                      <a:rPr lang="de-DE" dirty="0"/>
                      <a:t>
40,1%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9686411149826682E-2"/>
                  <c:y val="3.6278317170594554E-3"/>
                </c:manualLayout>
              </c:layout>
              <c:tx>
                <c:rich>
                  <a:bodyPr/>
                  <a:lstStyle/>
                  <a:p>
                    <a:r>
                      <a:rPr lang="de-DE" sz="1000" b="0" i="0" u="none" strike="noStrike" baseline="0" dirty="0" err="1" smtClean="0"/>
                      <a:t>Grid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connection</a:t>
                    </a:r>
                    <a:r>
                      <a:rPr lang="de-DE" sz="1000" b="0" i="0" u="none" strike="noStrike" baseline="0" dirty="0" smtClean="0"/>
                      <a:t> incl. </a:t>
                    </a:r>
                    <a:r>
                      <a:rPr lang="de-DE" sz="1000" b="0" i="0" u="none" strike="noStrike" baseline="0" dirty="0" err="1" smtClean="0"/>
                      <a:t>onshore</a:t>
                    </a:r>
                    <a:r>
                      <a:rPr lang="de-DE" sz="1000" b="0" i="0" u="none" strike="noStrike" baseline="0" dirty="0" smtClean="0"/>
                      <a:t> </a:t>
                    </a:r>
                    <a:r>
                      <a:rPr lang="de-DE" sz="1000" b="0" i="0" u="none" strike="noStrike" baseline="0" dirty="0" err="1" smtClean="0"/>
                      <a:t>transformer</a:t>
                    </a:r>
                    <a:r>
                      <a:rPr lang="de-DE" dirty="0"/>
                      <a:t>
16,8%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Diagramme!$C$68:$C$70</c:f>
              <c:strCache>
                <c:ptCount val="3"/>
                <c:pt idx="0">
                  <c:v>6x Multibrid inkl. Gründung und 30 kV Kabel</c:v>
                </c:pt>
                <c:pt idx="1">
                  <c:v>6x Repower inkl. Gründung und 30 kV Kabel</c:v>
                </c:pt>
                <c:pt idx="2">
                  <c:v>Netzanbindung inkl. Onshore Umspannwerk</c:v>
                </c:pt>
              </c:strCache>
            </c:strRef>
          </c:cat>
          <c:val>
            <c:numRef>
              <c:f>Diagramme!$E$68:$E$70</c:f>
              <c:numCache>
                <c:formatCode>0.0%</c:formatCode>
                <c:ptCount val="3"/>
                <c:pt idx="0">
                  <c:v>0.43044063270562138</c:v>
                </c:pt>
                <c:pt idx="1">
                  <c:v>0.40117877591349377</c:v>
                </c:pt>
                <c:pt idx="2">
                  <c:v>0.16838059138088388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DE" dirty="0" smtClean="0"/>
              <a:t>CED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grid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connection</a:t>
            </a:r>
            <a:endParaRPr lang="de-DE" sz="1800" b="1" i="0" u="none" strike="noStrike" baseline="0" dirty="0"/>
          </a:p>
          <a:p>
            <a:pPr>
              <a:defRPr/>
            </a:pPr>
            <a:r>
              <a:rPr lang="de-DE" dirty="0" smtClean="0"/>
              <a:t>(incl</a:t>
            </a:r>
            <a:r>
              <a:rPr lang="de-DE" dirty="0"/>
              <a:t>. </a:t>
            </a:r>
            <a:r>
              <a:rPr lang="de-DE" dirty="0" err="1" smtClean="0"/>
              <a:t>grounding</a:t>
            </a:r>
            <a:r>
              <a:rPr lang="de-DE" dirty="0" smtClean="0"/>
              <a:t>)</a:t>
            </a:r>
            <a:endParaRPr lang="de-DE" dirty="0"/>
          </a:p>
          <a:p>
            <a:pPr>
              <a:defRPr/>
            </a:pPr>
            <a:r>
              <a:rPr lang="de-DE" sz="1400" dirty="0"/>
              <a:t>409 TJ </a:t>
            </a:r>
            <a:r>
              <a:rPr lang="de-DE" sz="1400" dirty="0" smtClean="0"/>
              <a:t>PE-</a:t>
            </a:r>
            <a:r>
              <a:rPr lang="de-DE" sz="1400" dirty="0" err="1" smtClean="0"/>
              <a:t>equiv</a:t>
            </a:r>
            <a:r>
              <a:rPr lang="de-DE" sz="1400" dirty="0"/>
              <a:t>.</a:t>
            </a:r>
          </a:p>
        </c:rich>
      </c:tx>
      <c:overlay val="0"/>
    </c:title>
    <c:autoTitleDeleted val="0"/>
    <c:view3D>
      <c:rotX val="3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8DAE10"/>
            </a:solidFill>
          </c:spPr>
          <c:dPt>
            <c:idx val="0"/>
            <c:bubble3D val="0"/>
            <c:spPr>
              <a:solidFill>
                <a:srgbClr val="003560"/>
              </a:solidFill>
            </c:spPr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1.1149825783972261E-2"/>
                  <c:y val="-7.256234791189039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Offshore platform</a:t>
                    </a:r>
                    <a:r>
                      <a:rPr lang="en-US" dirty="0"/>
                      <a:t>
20,3%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1.1149825783972261E-2"/>
                  <c:y val="-7.2562347911889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Assembly offshore platform</a:t>
                    </a:r>
                    <a:r>
                      <a:rPr lang="en-US" dirty="0"/>
                      <a:t>
9,0%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1.2949381327334083E-2"/>
                  <c:y val="7.255949112653959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Submarine cable 110kV</a:t>
                    </a:r>
                    <a:r>
                      <a:rPr lang="en-US" dirty="0"/>
                      <a:t>
65,2%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4494773519163962"/>
                  <c:y val="7.256234791189039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Onshore </a:t>
                    </a:r>
                    <a:r>
                      <a:rPr lang="en-US" dirty="0" smtClean="0"/>
                      <a:t>relay station</a:t>
                    </a:r>
                    <a:r>
                      <a:rPr lang="en-US" dirty="0"/>
                      <a:t>
5,5%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0.0%" sourceLinked="0"/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Diagramme!$C$154:$C$157</c:f>
              <c:strCache>
                <c:ptCount val="4"/>
                <c:pt idx="0">
                  <c:v>offshore Plattform</c:v>
                </c:pt>
                <c:pt idx="1">
                  <c:v>Bestückung offshore Plattform</c:v>
                </c:pt>
                <c:pt idx="2">
                  <c:v>Seekabel 110kV</c:v>
                </c:pt>
                <c:pt idx="3">
                  <c:v>Onshore Umspannwerk</c:v>
                </c:pt>
              </c:strCache>
            </c:strRef>
          </c:cat>
          <c:val>
            <c:numRef>
              <c:f>Diagramme!$D$154:$D$157</c:f>
              <c:numCache>
                <c:formatCode>0.0%</c:formatCode>
                <c:ptCount val="4"/>
                <c:pt idx="0">
                  <c:v>0.20272448875463259</c:v>
                </c:pt>
                <c:pt idx="1">
                  <c:v>9.03568111952706E-2</c:v>
                </c:pt>
                <c:pt idx="2">
                  <c:v>0.65159788518233719</c:v>
                </c:pt>
                <c:pt idx="3">
                  <c:v>5.5320814867759284E-2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defTabSz="944563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>
            <a:lvl1pPr algn="r" defTabSz="944563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defTabSz="944563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30" tIns="47215" rIns="94430" bIns="47215" numCol="1" anchor="b" anchorCtr="0" compatLnSpc="1">
            <a:prstTxWarp prst="textNoShape">
              <a:avLst/>
            </a:prstTxWarp>
          </a:bodyPr>
          <a:lstStyle>
            <a:lvl1pPr algn="r" defTabSz="944563">
              <a:defRPr sz="1200"/>
            </a:lvl1pPr>
          </a:lstStyle>
          <a:p>
            <a:pPr>
              <a:defRPr/>
            </a:pPr>
            <a:fld id="{8F609885-522D-4260-B9A0-0BBD6EC05F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772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AFC49E-4D44-41CB-BFF9-2ABD45EE0FF8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6763"/>
            <a:ext cx="5118100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4100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430FB2-5C2A-4FF1-8D91-81930B67C341}" type="slidenum">
              <a:rPr lang="de-DE" smtClean="0"/>
              <a:pPr eaLnBrk="1" hangingPunct="1"/>
              <a:t>5</a:t>
            </a:fld>
            <a:endParaRPr lang="de-DE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35013" eaLnBrk="1" hangingPunct="1">
              <a:buFontTx/>
              <a:buChar char="•"/>
            </a:pPr>
            <a:r>
              <a:rPr lang="en-US" smtClean="0"/>
              <a:t>Nicht nur Energieträger betrachten sondern auch andere Materialien, z.B. Stah</a:t>
            </a:r>
          </a:p>
          <a:p>
            <a:pPr defTabSz="735013" eaLnBrk="1" hangingPunct="1">
              <a:buFontTx/>
              <a:buChar char="•"/>
            </a:pPr>
            <a:r>
              <a:rPr lang="en-US" smtClean="0"/>
              <a:t>Diversifizierung allein kann aber nicht ausreichend sein zur Betrachtung, Beispiel isländische Energieversorgung.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81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350" tIns="47677" rIns="95350" bIns="47677" anchor="b"/>
          <a:lstStyle>
            <a:lvl1pPr defTabSz="9175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90CA8E4-9DC8-4184-9268-219EC3A1CFA2}" type="slidenum">
              <a:rPr lang="de-DE" sz="1200">
                <a:latin typeface="Times New Roman" pitchFamily="18" charset="0"/>
              </a:rPr>
              <a:pPr algn="r" eaLnBrk="1" hangingPunct="1"/>
              <a:t>7</a:t>
            </a:fld>
            <a:endParaRPr lang="de-DE" sz="1200">
              <a:latin typeface="Times New Roman" pitchFamily="18" charset="0"/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4021138" y="9720263"/>
            <a:ext cx="3078162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7" tIns="48281" rIns="96557" bIns="48281" anchor="b"/>
          <a:lstStyle>
            <a:lvl1pPr defTabSz="9271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5A07AA5-BE2E-4741-ACE9-1B03143AB80B}" type="slidenum">
              <a:rPr lang="de-DE" sz="1100">
                <a:latin typeface="Times New Roman" pitchFamily="18" charset="0"/>
              </a:rPr>
              <a:pPr algn="r" eaLnBrk="1" hangingPunct="1"/>
              <a:t>7</a:t>
            </a:fld>
            <a:endParaRPr lang="de-DE" sz="1100">
              <a:latin typeface="Times New Roman" pitchFamily="18" charset="0"/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557" tIns="48281" rIns="96557" bIns="48281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 txBox="1">
            <a:spLocks noGrp="1" noChangeArrowheads="1"/>
          </p:cNvSpPr>
          <p:nvPr/>
        </p:nvSpPr>
        <p:spPr bwMode="auto">
          <a:xfrm>
            <a:off x="4021502" y="9722882"/>
            <a:ext cx="3077798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3" tIns="47866" rIns="95733" bIns="47866" anchor="b"/>
          <a:lstStyle>
            <a:lvl1pPr defTabSz="925513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B301A78-E25A-40F5-8FBA-7556D62F0596}" type="slidenum">
              <a:rPr lang="de-DE" sz="1300">
                <a:latin typeface="Times New Roman" pitchFamily="18" charset="0"/>
              </a:rPr>
              <a:pPr algn="r"/>
              <a:t>8</a:t>
            </a:fld>
            <a:endParaRPr lang="de-DE" sz="1300"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8538" y="765175"/>
            <a:ext cx="5122862" cy="3841750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33" tIns="47866" rIns="95733" bIns="4786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3" tIns="47861" rIns="95723" bIns="47861" anchor="b"/>
          <a:lstStyle>
            <a:lvl1pPr defTabSz="9255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55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655508E-E6D7-4EA9-BBF5-A1CF9AC7A9A2}" type="slidenum">
              <a:rPr lang="de-DE" sz="1300">
                <a:latin typeface="Times New Roman" pitchFamily="18" charset="0"/>
              </a:rPr>
              <a:pPr algn="r" eaLnBrk="1" hangingPunct="1"/>
              <a:t>13</a:t>
            </a:fld>
            <a:endParaRPr lang="de-DE" sz="1300"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8538" y="765175"/>
            <a:ext cx="5122862" cy="38417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3" tIns="47861" rIns="95723" bIns="4786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A53459-4814-42E4-8951-E2D645BF3195}" type="slidenum">
              <a:rPr lang="de-DE" smtClean="0"/>
              <a:pPr eaLnBrk="1" hangingPunct="1"/>
              <a:t>22</a:t>
            </a:fld>
            <a:endParaRPr lang="de-DE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3338" cy="38354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735013" eaLnBrk="1" hangingPunct="1">
              <a:buFontTx/>
              <a:buChar char="•"/>
            </a:pPr>
            <a:r>
              <a:rPr lang="en-US" smtClean="0"/>
              <a:t>Nicht nur Energieträger betrachten sondern auch andere Materialien, z.B. Stah</a:t>
            </a:r>
          </a:p>
          <a:p>
            <a:pPr defTabSz="735013" eaLnBrk="1" hangingPunct="1">
              <a:buFontTx/>
              <a:buChar char="•"/>
            </a:pPr>
            <a:r>
              <a:rPr lang="en-US" smtClean="0"/>
              <a:t>Diversifizierung allein kann aber nicht ausreichend sein zur Betrachtung, Beispiel isländische Energieversorgung.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608" y="6167438"/>
            <a:ext cx="6667500" cy="679450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" y="876300"/>
            <a:ext cx="4501662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95446" y="863600"/>
            <a:ext cx="4126523" cy="5232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911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04929" y="2188570"/>
            <a:ext cx="8304197" cy="4020058"/>
          </a:xfrm>
          <a:prstGeom prst="rect">
            <a:avLst/>
          </a:prstGeom>
        </p:spPr>
        <p:txBody>
          <a:bodyPr lIns="82876" tIns="41438" rIns="82876" bIns="41438"/>
          <a:lstStyle>
            <a:lvl1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04929" y="875157"/>
            <a:ext cx="8304197" cy="1071520"/>
          </a:xfrm>
          <a:prstGeom prst="rect">
            <a:avLst/>
          </a:prstGeom>
        </p:spPr>
        <p:txBody>
          <a:bodyPr lIns="82876" tIns="41438" rIns="82876" bIns="41438"/>
          <a:lstStyle>
            <a:lvl1pPr algn="l">
              <a:defRPr lang="de-DE" sz="2700" b="1" kern="1200" smtClean="0">
                <a:solidFill>
                  <a:srgbClr val="0035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33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18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608" y="6167438"/>
            <a:ext cx="6667500" cy="679450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" y="825500"/>
            <a:ext cx="8686800" cy="535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41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608" y="6167438"/>
            <a:ext cx="6667500" cy="679450"/>
          </a:xfrm>
          <a:prstGeom prst="rect">
            <a:avLst/>
          </a:prstGeom>
        </p:spPr>
        <p:txBody>
          <a:bodyPr anchor="ctr" anchorCtr="0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" y="863600"/>
            <a:ext cx="4501662" cy="5232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48554" y="850900"/>
            <a:ext cx="4185138" cy="223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83723" y="3149600"/>
            <a:ext cx="4149969" cy="2921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578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587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404929" y="2188570"/>
            <a:ext cx="8304197" cy="4020058"/>
          </a:xfrm>
          <a:prstGeom prst="rect">
            <a:avLst/>
          </a:prstGeom>
        </p:spPr>
        <p:txBody>
          <a:bodyPr lIns="82876" tIns="41438" rIns="82876" bIns="41438"/>
          <a:lstStyle>
            <a:lvl1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261023" algn="l" defTabSz="913611" rtl="0" eaLnBrk="1" latinLnBrk="0" hangingPunct="1">
              <a:lnSpc>
                <a:spcPts val="2449"/>
              </a:lnSpc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04929" y="875157"/>
            <a:ext cx="8304197" cy="1071520"/>
          </a:xfrm>
          <a:prstGeom prst="rect">
            <a:avLst/>
          </a:prstGeom>
        </p:spPr>
        <p:txBody>
          <a:bodyPr lIns="82876" tIns="41438" rIns="82876" bIns="41438"/>
          <a:lstStyle>
            <a:lvl1pPr algn="l">
              <a:defRPr lang="de-DE" sz="2700" b="1" kern="1200" smtClean="0">
                <a:solidFill>
                  <a:srgbClr val="0035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1849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04929" y="875157"/>
            <a:ext cx="8304197" cy="1071520"/>
          </a:xfrm>
          <a:prstGeom prst="rect">
            <a:avLst/>
          </a:prstGeom>
        </p:spPr>
        <p:txBody>
          <a:bodyPr lIns="82876" tIns="41438" rIns="82876" bIns="41438"/>
          <a:lstStyle>
            <a:lvl1pPr algn="l">
              <a:defRPr lang="de-DE" sz="2700" b="1" kern="1200" smtClean="0">
                <a:solidFill>
                  <a:srgbClr val="0035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562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ctrTitle"/>
          </p:nvPr>
        </p:nvSpPr>
        <p:spPr>
          <a:xfrm>
            <a:off x="984973" y="1932277"/>
            <a:ext cx="7050240" cy="1333300"/>
          </a:xfrm>
          <a:prstGeom prst="rect">
            <a:avLst/>
          </a:prstGeom>
        </p:spPr>
        <p:txBody>
          <a:bodyPr lIns="82876" tIns="41438" rIns="82876" bIns="41438" anchor="ctr"/>
          <a:lstStyle>
            <a:lvl1pPr>
              <a:defRPr lang="de-DE" sz="3300" b="1" kern="1200" dirty="0">
                <a:solidFill>
                  <a:srgbClr val="0035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Untertitel 2"/>
          <p:cNvSpPr>
            <a:spLocks noGrp="1"/>
          </p:cNvSpPr>
          <p:nvPr>
            <p:ph type="subTitle" idx="1"/>
          </p:nvPr>
        </p:nvSpPr>
        <p:spPr>
          <a:xfrm>
            <a:off x="1607053" y="3524752"/>
            <a:ext cx="5806080" cy="1589593"/>
          </a:xfrm>
          <a:prstGeom prst="rect">
            <a:avLst/>
          </a:prstGeom>
        </p:spPr>
        <p:txBody>
          <a:bodyPr lIns="82876" tIns="41438" rIns="82876" bIns="41438" anchor="ctr"/>
          <a:lstStyle>
            <a:lvl1pPr marL="0" indent="0" algn="ctr">
              <a:buNone/>
              <a:defRPr sz="2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14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8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3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1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6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0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4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96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04930" y="2187662"/>
            <a:ext cx="4004625" cy="4019423"/>
          </a:xfrm>
          <a:prstGeom prst="rect">
            <a:avLst/>
          </a:prstGeom>
        </p:spPr>
        <p:txBody>
          <a:bodyPr lIns="82876" tIns="41438" rIns="82876" bIns="41438"/>
          <a:lstStyle>
            <a:lvl1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Inhaltsplatzhalter 3"/>
          <p:cNvSpPr>
            <a:spLocks noGrp="1"/>
          </p:cNvSpPr>
          <p:nvPr>
            <p:ph sz="half" idx="10"/>
          </p:nvPr>
        </p:nvSpPr>
        <p:spPr>
          <a:xfrm>
            <a:off x="4703048" y="2187662"/>
            <a:ext cx="4004625" cy="4019423"/>
          </a:xfrm>
          <a:prstGeom prst="rect">
            <a:avLst/>
          </a:prstGeom>
        </p:spPr>
        <p:txBody>
          <a:bodyPr lIns="82876" tIns="41438" rIns="82876" bIns="41438"/>
          <a:lstStyle>
            <a:lvl1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04929" y="875157"/>
            <a:ext cx="8304197" cy="1071520"/>
          </a:xfrm>
          <a:prstGeom prst="rect">
            <a:avLst/>
          </a:prstGeom>
        </p:spPr>
        <p:txBody>
          <a:bodyPr lIns="82876" tIns="41438" rIns="82876" bIns="41438"/>
          <a:lstStyle>
            <a:lvl1pPr algn="l">
              <a:defRPr lang="de-DE" sz="2700" b="1" kern="1200" smtClean="0">
                <a:solidFill>
                  <a:srgbClr val="0035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560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>
          <a:xfrm>
            <a:off x="404929" y="2187668"/>
            <a:ext cx="8304197" cy="4019423"/>
          </a:xfrm>
          <a:prstGeom prst="rect">
            <a:avLst/>
          </a:prstGeom>
        </p:spPr>
        <p:txBody>
          <a:bodyPr lIns="82876" tIns="41438" rIns="82876" bIns="41438"/>
          <a:lstStyle>
            <a:lvl1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261023" algn="l" defTabSz="913611" rtl="0" eaLnBrk="1" latinLnBrk="0" hangingPunct="1">
              <a:lnSpc>
                <a:spcPts val="2449"/>
              </a:lnSpc>
              <a:spcBef>
                <a:spcPct val="20000"/>
              </a:spcBef>
              <a:spcAft>
                <a:spcPts val="544"/>
              </a:spcAft>
              <a:buSzPct val="130000"/>
              <a:buFont typeface="Wingdings" pitchFamily="2" charset="2"/>
              <a:buChar char="§"/>
              <a:defRPr lang="de-DE" sz="18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04929" y="875157"/>
            <a:ext cx="8304197" cy="1071520"/>
          </a:xfrm>
          <a:prstGeom prst="rect">
            <a:avLst/>
          </a:prstGeom>
        </p:spPr>
        <p:txBody>
          <a:bodyPr lIns="82876" tIns="41438" rIns="82876" bIns="41438"/>
          <a:lstStyle>
            <a:lvl1pPr algn="l">
              <a:defRPr lang="de-DE" sz="2700" b="1" kern="1200" smtClean="0">
                <a:solidFill>
                  <a:srgbClr val="0035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155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0"/>
            <a:ext cx="8709025" cy="849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868" tIns="43434" rIns="86868" bIns="43434" anchor="ctr"/>
          <a:lstStyle/>
          <a:p>
            <a:pPr algn="ctr" defTabSz="957635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8195" name="Inhaltsplatzhalter 5" descr="Label_RUB_WEISS-BLAU_srgb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0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Grafik 9" descr="Wortmarke_BLAU_srgb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07963"/>
            <a:ext cx="1568450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feld 22"/>
          <p:cNvSpPr txBox="1">
            <a:spLocks noChangeArrowheads="1"/>
          </p:cNvSpPr>
          <p:nvPr/>
        </p:nvSpPr>
        <p:spPr bwMode="auto">
          <a:xfrm>
            <a:off x="8340725" y="6475413"/>
            <a:ext cx="333375" cy="13811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defTabSz="9572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572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5C508EED-30CE-4C21-8D40-1A53A172EF37}" type="slidenum">
              <a:rPr lang="de-DE" sz="900" smtClean="0">
                <a:cs typeface="Arial" charset="0"/>
              </a:rPr>
              <a:pPr algn="r" eaLnBrk="1" hangingPunct="1">
                <a:defRPr/>
              </a:pPr>
              <a:t>‹Nr.›</a:t>
            </a:fld>
            <a:endParaRPr lang="de-DE" sz="900" smtClean="0">
              <a:cs typeface="Arial" charset="0"/>
            </a:endParaRPr>
          </a:p>
        </p:txBody>
      </p:sp>
      <p:sp>
        <p:nvSpPr>
          <p:cNvPr id="1030" name="Textfeld 13"/>
          <p:cNvSpPr txBox="1">
            <a:spLocks noChangeArrowheads="1"/>
          </p:cNvSpPr>
          <p:nvPr/>
        </p:nvSpPr>
        <p:spPr bwMode="auto">
          <a:xfrm>
            <a:off x="4538663" y="395288"/>
            <a:ext cx="3573462" cy="5238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b="1" smtClean="0">
                <a:solidFill>
                  <a:srgbClr val="003560"/>
                </a:solidFill>
                <a:cs typeface="Arial" charset="0"/>
              </a:rPr>
              <a:t>Lehrstuhl Energiesysteme und Energiewirtschaft</a:t>
            </a:r>
          </a:p>
          <a:p>
            <a:pPr eaLnBrk="1" hangingPunct="1">
              <a:defRPr/>
            </a:pPr>
            <a:r>
              <a:rPr lang="de-DE" sz="1200" smtClean="0">
                <a:solidFill>
                  <a:srgbClr val="003560"/>
                </a:solidFill>
                <a:cs typeface="Arial" charset="0"/>
              </a:rPr>
              <a:t>Prof. Dr.-Ing. Hermann-Josef Wagner</a:t>
            </a:r>
          </a:p>
          <a:p>
            <a:pPr eaLnBrk="1" hangingPunct="1">
              <a:defRPr/>
            </a:pPr>
            <a:endParaRPr lang="de-DE" sz="1000" smtClean="0">
              <a:solidFill>
                <a:srgbClr val="003560"/>
              </a:solidFill>
              <a:cs typeface="Arial" charset="0"/>
            </a:endParaRPr>
          </a:p>
        </p:txBody>
      </p:sp>
      <p:pic>
        <p:nvPicPr>
          <p:cNvPr id="8199" name="Picture 8" descr="LEE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438150"/>
            <a:ext cx="625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5pPr>
      <a:lvl6pPr marL="434340" algn="ctr" defTabSz="956153" rtl="0" eaLnBrk="1" fontAlgn="base" hangingPunct="1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6pPr>
      <a:lvl7pPr marL="868682" algn="ctr" defTabSz="956153" rtl="0" eaLnBrk="1" fontAlgn="base" hangingPunct="1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7pPr>
      <a:lvl8pPr marL="1303021" algn="ctr" defTabSz="956153" rtl="0" eaLnBrk="1" fontAlgn="base" hangingPunct="1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8pPr>
      <a:lvl9pPr marL="1737363" algn="ctr" defTabSz="956153" rtl="0" eaLnBrk="1" fontAlgn="base" hangingPunct="1">
        <a:spcBef>
          <a:spcPct val="0"/>
        </a:spcBef>
        <a:spcAft>
          <a:spcPct val="0"/>
        </a:spcAft>
        <a:defRPr sz="4700">
          <a:solidFill>
            <a:schemeClr val="tx1"/>
          </a:solidFill>
          <a:latin typeface="Calibri" pitchFamily="34" charset="0"/>
        </a:defRPr>
      </a:lvl9pPr>
    </p:titleStyle>
    <p:bodyStyle>
      <a:lvl1pPr marL="358775" indent="-358775" algn="l" defTabSz="9556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6288" indent="-298450" algn="l" defTabSz="9556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238125" algn="l" defTabSz="95567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495" indent="-239409" algn="l" defTabSz="95763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312" indent="-239409" algn="l" defTabSz="95763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129" indent="-239409" algn="l" defTabSz="95763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9945" indent="-239409" algn="l" defTabSz="95763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57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17" algn="l" defTabSz="957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635" algn="l" defTabSz="957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452" algn="l" defTabSz="957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268" algn="l" defTabSz="957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086" algn="l" defTabSz="957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2903" algn="l" defTabSz="957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1720" algn="l" defTabSz="957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0537" algn="l" defTabSz="95763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oleObject" Target="../embeddings/Microsoft_Word_97_-_2003_Document1.doc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emf"/><Relationship Id="rId4" Type="http://schemas.openxmlformats.org/officeDocument/2006/relationships/oleObject" Target="../embeddings/Microsoft_Word_97_-_2003_Document2.doc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emf"/><Relationship Id="rId4" Type="http://schemas.openxmlformats.org/officeDocument/2006/relationships/oleObject" Target="../embeddings/Microsoft_Word_97_-_2003_Document3.doc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wec.n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042988" y="5661025"/>
            <a:ext cx="7632700" cy="105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de-DE" sz="1600" dirty="0" smtClean="0">
                <a:latin typeface="Arial" charset="0"/>
                <a:cs typeface="Arial" charset="0"/>
              </a:rPr>
              <a:t/>
            </a:r>
            <a:br>
              <a:rPr lang="de-DE" sz="1600" dirty="0" smtClean="0">
                <a:latin typeface="Arial" charset="0"/>
                <a:cs typeface="Arial" charset="0"/>
              </a:rPr>
            </a:br>
            <a:r>
              <a:rPr lang="de-DE" sz="1400" dirty="0" smtClean="0">
                <a:latin typeface="Arial" charset="0"/>
                <a:cs typeface="Arial" charset="0"/>
              </a:rPr>
              <a:t/>
            </a:r>
            <a:br>
              <a:rPr lang="de-DE" sz="1400" dirty="0" smtClean="0">
                <a:latin typeface="Arial" charset="0"/>
                <a:cs typeface="Arial" charset="0"/>
              </a:rPr>
            </a:br>
            <a:r>
              <a:rPr lang="de-DE" sz="1400" dirty="0" smtClean="0">
                <a:latin typeface="Arial" charset="0"/>
                <a:cs typeface="Arial" charset="0"/>
              </a:rPr>
              <a:t>EASAC </a:t>
            </a:r>
            <a:r>
              <a:rPr lang="de-DE" sz="1400" dirty="0" err="1" smtClean="0">
                <a:latin typeface="Arial" charset="0"/>
                <a:cs typeface="Arial" charset="0"/>
              </a:rPr>
              <a:t>workshop</a:t>
            </a:r>
            <a:r>
              <a:rPr lang="de-DE" sz="1400" dirty="0" smtClean="0">
                <a:latin typeface="Arial" charset="0"/>
                <a:cs typeface="Arial" charset="0"/>
              </a:rPr>
              <a:t> </a:t>
            </a:r>
            <a:r>
              <a:rPr lang="de-DE" sz="1400" dirty="0" err="1" smtClean="0">
                <a:latin typeface="Arial" charset="0"/>
                <a:cs typeface="Arial" charset="0"/>
              </a:rPr>
              <a:t>at</a:t>
            </a:r>
            <a:r>
              <a:rPr lang="de-DE" sz="1400" dirty="0" smtClean="0">
                <a:latin typeface="Arial" charset="0"/>
                <a:cs typeface="Arial" charset="0"/>
              </a:rPr>
              <a:t>  </a:t>
            </a:r>
            <a:r>
              <a:rPr lang="de-DE" sz="1400" dirty="0" err="1" smtClean="0">
                <a:latin typeface="Arial" charset="0"/>
                <a:cs typeface="Arial" charset="0"/>
              </a:rPr>
              <a:t>the</a:t>
            </a:r>
            <a:r>
              <a:rPr lang="de-DE" sz="1400" dirty="0" smtClean="0">
                <a:latin typeface="Arial" charset="0"/>
                <a:cs typeface="Arial" charset="0"/>
              </a:rPr>
              <a:t> Royal </a:t>
            </a:r>
            <a:r>
              <a:rPr lang="de-DE" sz="1400" dirty="0" err="1" smtClean="0">
                <a:latin typeface="Arial" charset="0"/>
                <a:cs typeface="Arial" charset="0"/>
              </a:rPr>
              <a:t>Academy</a:t>
            </a:r>
            <a:r>
              <a:rPr lang="de-DE" sz="1400" dirty="0" smtClean="0">
                <a:latin typeface="Arial" charset="0"/>
                <a:cs typeface="Arial" charset="0"/>
              </a:rPr>
              <a:t> , Stockholm, Sept. 19-20</a:t>
            </a:r>
            <a:endParaRPr lang="de-DE" sz="1000" dirty="0" smtClean="0">
              <a:latin typeface="Arial" charset="0"/>
              <a:cs typeface="Arial" charset="0"/>
            </a:endParaRPr>
          </a:p>
        </p:txBody>
      </p:sp>
      <p:pic>
        <p:nvPicPr>
          <p:cNvPr id="10243" name="Picture 3" descr="P10009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052513"/>
            <a:ext cx="7235825" cy="5041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617538" y="188913"/>
            <a:ext cx="827563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de-DE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de-DE" sz="20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 eaLnBrk="0" hangingPunct="0"/>
            <a:endParaRPr lang="de-DE" sz="24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endParaRPr lang="de-DE" sz="2000" b="1" dirty="0" smtClean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r>
              <a:rPr lang="de-DE" sz="2000" b="1" dirty="0" smtClean="0">
                <a:solidFill>
                  <a:schemeClr val="bg1"/>
                </a:solidFill>
                <a:cs typeface="Arial" charset="0"/>
              </a:rPr>
              <a:t>Wind </a:t>
            </a:r>
            <a:r>
              <a:rPr lang="de-DE" sz="2000" b="1" dirty="0" err="1" smtClean="0">
                <a:solidFill>
                  <a:schemeClr val="bg1"/>
                </a:solidFill>
                <a:cs typeface="Arial" charset="0"/>
              </a:rPr>
              <a:t>Energy</a:t>
            </a:r>
            <a:r>
              <a:rPr lang="de-DE" sz="2000" b="1" dirty="0" smtClean="0">
                <a:solidFill>
                  <a:schemeClr val="bg1"/>
                </a:solidFill>
                <a:cs typeface="Arial" charset="0"/>
              </a:rPr>
              <a:t> Systems – </a:t>
            </a:r>
            <a:r>
              <a:rPr lang="de-DE" sz="2000" b="1" dirty="0" err="1" smtClean="0">
                <a:solidFill>
                  <a:schemeClr val="bg1"/>
                </a:solidFill>
                <a:cs typeface="Arial" charset="0"/>
              </a:rPr>
              <a:t>Present</a:t>
            </a:r>
            <a:r>
              <a:rPr lang="de-DE" sz="2000" b="1" dirty="0" smtClean="0">
                <a:solidFill>
                  <a:schemeClr val="bg1"/>
                </a:solidFill>
                <a:cs typeface="Arial" charset="0"/>
              </a:rPr>
              <a:t> Status </a:t>
            </a:r>
            <a:r>
              <a:rPr lang="de-DE" sz="2000" b="1" dirty="0" err="1" smtClean="0">
                <a:solidFill>
                  <a:schemeClr val="bg1"/>
                </a:solidFill>
                <a:cs typeface="Arial" charset="0"/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cs typeface="Arial" charset="0"/>
              </a:rPr>
              <a:t>Ecobalances</a:t>
            </a:r>
            <a:endParaRPr lang="de-DE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r>
              <a:rPr lang="de-DE" sz="1200" b="1" dirty="0">
                <a:solidFill>
                  <a:schemeClr val="bg1"/>
                </a:solidFill>
                <a:cs typeface="Arial" charset="0"/>
              </a:rPr>
              <a:t>Hermann-Josef  Wagner</a:t>
            </a:r>
          </a:p>
          <a:p>
            <a:pPr algn="ctr" eaLnBrk="0" hangingPunct="0"/>
            <a:r>
              <a:rPr lang="de-DE" sz="1200" b="1" dirty="0">
                <a:solidFill>
                  <a:schemeClr val="bg1"/>
                </a:solidFill>
                <a:cs typeface="Arial" charset="0"/>
              </a:rPr>
              <a:t/>
            </a:r>
            <a:br>
              <a:rPr lang="de-DE" sz="1200" b="1" dirty="0">
                <a:solidFill>
                  <a:schemeClr val="bg1"/>
                </a:solidFill>
                <a:cs typeface="Arial" charset="0"/>
              </a:rPr>
            </a:br>
            <a:r>
              <a:rPr lang="de-DE" sz="1200" b="1" dirty="0">
                <a:solidFill>
                  <a:schemeClr val="bg1"/>
                </a:solidFill>
                <a:cs typeface="Arial" charset="0"/>
              </a:rPr>
              <a:t>Institute for Energy Systems and Energy Economy </a:t>
            </a:r>
          </a:p>
          <a:p>
            <a:pPr algn="ctr" eaLnBrk="0" hangingPunct="0"/>
            <a:r>
              <a:rPr lang="de-DE" sz="1200" b="1" dirty="0">
                <a:solidFill>
                  <a:schemeClr val="bg1"/>
                </a:solidFill>
                <a:cs typeface="Arial" charset="0"/>
              </a:rPr>
              <a:t> Ruhr-University Bochum, Germany</a:t>
            </a:r>
          </a:p>
          <a:p>
            <a:pPr algn="ctr" eaLnBrk="0" hangingPunct="0"/>
            <a:endParaRPr lang="de-DE" sz="1200" b="1" dirty="0">
              <a:solidFill>
                <a:schemeClr val="bg1"/>
              </a:solidFill>
              <a:cs typeface="Arial" charset="0"/>
            </a:endParaRPr>
          </a:p>
          <a:p>
            <a:pPr algn="ctr" eaLnBrk="0" hangingPunct="0"/>
            <a:r>
              <a:rPr lang="de-DE" sz="1200" b="1" dirty="0" err="1">
                <a:solidFill>
                  <a:schemeClr val="bg1"/>
                </a:solidFill>
                <a:cs typeface="Arial" charset="0"/>
              </a:rPr>
              <a:t>lee</a:t>
            </a:r>
            <a:r>
              <a:rPr lang="de-DE" sz="1200" b="1" dirty="0">
                <a:solidFill>
                  <a:schemeClr val="bg1"/>
                </a:solidFill>
                <a:cs typeface="Arial" charset="0"/>
              </a:rPr>
              <a:t>@</a:t>
            </a:r>
            <a:r>
              <a:rPr lang="de-DE" sz="1200" b="1" dirty="0" err="1">
                <a:solidFill>
                  <a:schemeClr val="bg1"/>
                </a:solidFill>
                <a:cs typeface="Arial" charset="0"/>
              </a:rPr>
              <a:t>lee.rub.de</a:t>
            </a:r>
            <a:endParaRPr lang="de-DE" sz="2000" b="1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95536" y="1988840"/>
            <a:ext cx="8304212" cy="49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indent="260350" defTabSz="912813">
              <a:lnSpc>
                <a:spcPts val="2450"/>
              </a:lnSpc>
              <a:spcAft>
                <a:spcPts val="550"/>
              </a:spcAft>
              <a:buFontTx/>
              <a:buNone/>
            </a:pPr>
            <a:r>
              <a:rPr sz="900" dirty="0">
                <a:latin typeface="Arial" charset="0"/>
                <a:cs typeface="Arial" charset="0"/>
              </a:rPr>
              <a:t>         The </a:t>
            </a:r>
            <a:r>
              <a:rPr sz="900" dirty="0" err="1">
                <a:latin typeface="Arial" charset="0"/>
                <a:cs typeface="Arial" charset="0"/>
              </a:rPr>
              <a:t>dark</a:t>
            </a:r>
            <a:r>
              <a:rPr sz="900" dirty="0">
                <a:latin typeface="Arial" charset="0"/>
                <a:cs typeface="Arial" charset="0"/>
              </a:rPr>
              <a:t> </a:t>
            </a:r>
            <a:r>
              <a:rPr sz="900" dirty="0" err="1">
                <a:latin typeface="Arial" charset="0"/>
                <a:cs typeface="Arial" charset="0"/>
              </a:rPr>
              <a:t>yellow</a:t>
            </a:r>
            <a:r>
              <a:rPr sz="900" dirty="0">
                <a:latin typeface="Arial" charset="0"/>
                <a:cs typeface="Arial" charset="0"/>
              </a:rPr>
              <a:t> </a:t>
            </a:r>
            <a:r>
              <a:rPr sz="900" dirty="0" err="1">
                <a:latin typeface="Arial" charset="0"/>
                <a:cs typeface="Arial" charset="0"/>
              </a:rPr>
              <a:t>projects</a:t>
            </a:r>
            <a:r>
              <a:rPr sz="900" dirty="0">
                <a:latin typeface="Arial" charset="0"/>
                <a:cs typeface="Arial" charset="0"/>
              </a:rPr>
              <a:t> </a:t>
            </a:r>
            <a:r>
              <a:rPr sz="900" dirty="0" err="1">
                <a:latin typeface="Arial" charset="0"/>
                <a:cs typeface="Arial" charset="0"/>
              </a:rPr>
              <a:t>are</a:t>
            </a:r>
            <a:r>
              <a:rPr sz="900" dirty="0">
                <a:latin typeface="Arial" charset="0"/>
                <a:cs typeface="Arial" charset="0"/>
              </a:rPr>
              <a:t> in </a:t>
            </a:r>
            <a:r>
              <a:rPr sz="900" dirty="0" err="1">
                <a:latin typeface="Arial" charset="0"/>
                <a:cs typeface="Arial" charset="0"/>
              </a:rPr>
              <a:t>operation</a:t>
            </a:r>
            <a:r>
              <a:rPr sz="900" dirty="0">
                <a:latin typeface="Arial" charset="0"/>
                <a:cs typeface="Arial" charset="0"/>
              </a:rPr>
              <a:t> (</a:t>
            </a:r>
            <a:r>
              <a:rPr sz="900" dirty="0" err="1">
                <a:latin typeface="Arial" charset="0"/>
                <a:cs typeface="Arial" charset="0"/>
              </a:rPr>
              <a:t>alpha</a:t>
            </a:r>
            <a:r>
              <a:rPr sz="900" dirty="0">
                <a:latin typeface="Arial" charset="0"/>
                <a:cs typeface="Arial" charset="0"/>
              </a:rPr>
              <a:t> </a:t>
            </a:r>
            <a:r>
              <a:rPr sz="900" dirty="0" err="1">
                <a:latin typeface="Arial" charset="0"/>
                <a:cs typeface="Arial" charset="0"/>
              </a:rPr>
              <a:t>ventus</a:t>
            </a:r>
            <a:r>
              <a:rPr sz="900" dirty="0">
                <a:latin typeface="Arial" charset="0"/>
                <a:cs typeface="Arial" charset="0"/>
              </a:rPr>
              <a:t> was the </a:t>
            </a:r>
            <a:r>
              <a:rPr sz="900" dirty="0" err="1">
                <a:latin typeface="Arial" charset="0"/>
                <a:cs typeface="Arial" charset="0"/>
              </a:rPr>
              <a:t>first</a:t>
            </a:r>
            <a:r>
              <a:rPr sz="900" dirty="0">
                <a:latin typeface="Arial" charset="0"/>
                <a:cs typeface="Arial" charset="0"/>
              </a:rPr>
              <a:t>), the soft </a:t>
            </a:r>
            <a:r>
              <a:rPr sz="900" dirty="0" err="1">
                <a:latin typeface="Arial" charset="0"/>
                <a:cs typeface="Arial" charset="0"/>
              </a:rPr>
              <a:t>yellow</a:t>
            </a:r>
            <a:r>
              <a:rPr sz="900" dirty="0">
                <a:latin typeface="Arial" charset="0"/>
                <a:cs typeface="Arial" charset="0"/>
              </a:rPr>
              <a:t> </a:t>
            </a:r>
            <a:r>
              <a:rPr sz="900" dirty="0" err="1">
                <a:latin typeface="Arial" charset="0"/>
                <a:cs typeface="Arial" charset="0"/>
              </a:rPr>
              <a:t>projects</a:t>
            </a:r>
            <a:r>
              <a:rPr sz="900" dirty="0">
                <a:latin typeface="Arial" charset="0"/>
                <a:cs typeface="Arial" charset="0"/>
              </a:rPr>
              <a:t> </a:t>
            </a:r>
            <a:r>
              <a:rPr sz="900" dirty="0" err="1">
                <a:latin typeface="Arial" charset="0"/>
                <a:cs typeface="Arial" charset="0"/>
              </a:rPr>
              <a:t>should</a:t>
            </a:r>
            <a:r>
              <a:rPr sz="900" dirty="0">
                <a:latin typeface="Arial" charset="0"/>
                <a:cs typeface="Arial" charset="0"/>
              </a:rPr>
              <a:t> be go in </a:t>
            </a:r>
            <a:r>
              <a:rPr sz="900" dirty="0" err="1">
                <a:latin typeface="Arial" charset="0"/>
                <a:cs typeface="Arial" charset="0"/>
              </a:rPr>
              <a:t>operation</a:t>
            </a:r>
            <a:r>
              <a:rPr sz="900" dirty="0">
                <a:latin typeface="Arial" charset="0"/>
                <a:cs typeface="Arial" charset="0"/>
              </a:rPr>
              <a:t> </a:t>
            </a:r>
            <a:r>
              <a:rPr sz="900" dirty="0" err="1">
                <a:latin typeface="Arial" charset="0"/>
                <a:cs typeface="Arial" charset="0"/>
              </a:rPr>
              <a:t>until</a:t>
            </a:r>
            <a:r>
              <a:rPr sz="900" dirty="0">
                <a:latin typeface="Arial" charset="0"/>
                <a:cs typeface="Arial" charset="0"/>
              </a:rPr>
              <a:t> 2014</a:t>
            </a:r>
          </a:p>
          <a:p>
            <a:pPr indent="260350" defTabSz="912813">
              <a:lnSpc>
                <a:spcPts val="2450"/>
              </a:lnSpc>
              <a:spcAft>
                <a:spcPts val="550"/>
              </a:spcAft>
              <a:buFontTx/>
              <a:buNone/>
            </a:pPr>
            <a:r>
              <a:rPr sz="900" dirty="0">
                <a:latin typeface="Arial" charset="0"/>
                <a:cs typeface="Arial" charset="0"/>
              </a:rPr>
              <a:t>                                                                                                                </a:t>
            </a:r>
          </a:p>
        </p:txBody>
      </p:sp>
      <p:sp>
        <p:nvSpPr>
          <p:cNvPr id="2" name="Rectangle 1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04813" y="836613"/>
            <a:ext cx="8304212" cy="10715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dirty="0" err="1"/>
              <a:t>Planned</a:t>
            </a:r>
            <a:r>
              <a:rPr dirty="0"/>
              <a:t> offshore </a:t>
            </a:r>
            <a:r>
              <a:rPr dirty="0" err="1"/>
              <a:t>windparks</a:t>
            </a:r>
            <a:r>
              <a:rPr dirty="0"/>
              <a:t> </a:t>
            </a:r>
            <a:r>
              <a:rPr dirty="0" err="1"/>
              <a:t>and</a:t>
            </a:r>
            <a:r>
              <a:rPr dirty="0"/>
              <a:t> </a:t>
            </a:r>
            <a:r>
              <a:rPr dirty="0" err="1"/>
              <a:t>cable</a:t>
            </a:r>
            <a:r>
              <a:rPr dirty="0"/>
              <a:t> </a:t>
            </a:r>
            <a:r>
              <a:rPr dirty="0" err="1"/>
              <a:t>lines</a:t>
            </a:r>
            <a:r>
              <a:rPr dirty="0"/>
              <a:t> in Germany </a:t>
            </a:r>
            <a:r>
              <a:rPr sz="1600" dirty="0"/>
              <a:t>(North </a:t>
            </a:r>
            <a:r>
              <a:rPr sz="1600" dirty="0" err="1"/>
              <a:t>Sea</a:t>
            </a:r>
            <a:r>
              <a:rPr sz="1600" dirty="0"/>
              <a:t>, </a:t>
            </a:r>
            <a:r>
              <a:rPr sz="1600" dirty="0" err="1"/>
              <a:t>beginning</a:t>
            </a:r>
            <a:r>
              <a:rPr sz="1600" dirty="0"/>
              <a:t> </a:t>
            </a:r>
            <a:r>
              <a:rPr sz="1600" dirty="0" err="1"/>
              <a:t>of</a:t>
            </a:r>
            <a:r>
              <a:rPr sz="1600" dirty="0"/>
              <a:t> 2011)</a:t>
            </a:r>
          </a:p>
        </p:txBody>
      </p:sp>
      <p:pic>
        <p:nvPicPr>
          <p:cNvPr id="15364" name="Grafik 17" descr="Offshore-Projekte in Deutschland, Dänemark und Schweden 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4" y="2420888"/>
            <a:ext cx="4413393" cy="39724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spect="1" noChangeArrowheads="1"/>
          </p:cNvSpPr>
          <p:nvPr>
            <p:ph type="title"/>
          </p:nvPr>
        </p:nvSpPr>
        <p:spPr>
          <a:xfrm>
            <a:off x="76794" y="980728"/>
            <a:ext cx="4860170" cy="432048"/>
          </a:xfrm>
          <a:noFill/>
        </p:spPr>
        <p:txBody>
          <a:bodyPr/>
          <a:lstStyle/>
          <a:p>
            <a:pPr algn="ctr"/>
            <a:r>
              <a:rPr lang="de-DE" sz="2800" dirty="0">
                <a:latin typeface="Arial" pitchFamily="34" charset="0"/>
                <a:cs typeface="Arial" pitchFamily="34" charset="0"/>
              </a:rPr>
              <a:t>Windpark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alpha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ventus</a:t>
            </a:r>
            <a:endParaRPr lang="de-DE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D:\Users\Ruben\Desktop\Studium\Arbeit\19.06.2012\BILD ROTOR BUCH\av_110715_Wartung_MI_6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585124"/>
            <a:ext cx="6420241" cy="477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633924" y="6116091"/>
            <a:ext cx="15500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b="1" dirty="0">
                <a:solidFill>
                  <a:schemeClr val="bg1"/>
                </a:solidFill>
                <a:latin typeface="+mj-lt"/>
              </a:rPr>
              <a:t>© Doti 2009 </a:t>
            </a:r>
          </a:p>
        </p:txBody>
      </p:sp>
    </p:spTree>
    <p:extLst>
      <p:ext uri="{BB962C8B-B14F-4D97-AF65-F5344CB8AC3E}">
        <p14:creationId xmlns:p14="http://schemas.microsoft.com/office/powerpoint/2010/main" val="150351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168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6" tIns="41453" rIns="82906" bIns="41453" anchor="ctr">
            <a:spAutoFit/>
          </a:bodyPr>
          <a:lstStyle/>
          <a:p>
            <a:endParaRPr lang="de-DE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0"/>
            <a:ext cx="168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06" tIns="41453" rIns="82906" bIns="41453" anchor="ctr">
            <a:spAutoFit/>
          </a:bodyPr>
          <a:lstStyle/>
          <a:p>
            <a:endParaRPr lang="de-DE"/>
          </a:p>
        </p:txBody>
      </p:sp>
      <p:sp>
        <p:nvSpPr>
          <p:cNvPr id="16388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404813" y="1772816"/>
            <a:ext cx="8304212" cy="44358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906" tIns="41453" rIns="82906" bIns="41453" numCol="1" anchor="t" anchorCtr="0" compatLnSpc="1">
            <a:prstTxWarp prst="textNoShape">
              <a:avLst/>
            </a:prstTxWarp>
          </a:bodyPr>
          <a:lstStyle/>
          <a:p>
            <a:pPr indent="260350" defTabSz="911225">
              <a:lnSpc>
                <a:spcPts val="2450"/>
              </a:lnSpc>
              <a:spcAft>
                <a:spcPts val="550"/>
              </a:spcAft>
            </a:pPr>
            <a:r>
              <a:rPr sz="1400" dirty="0">
                <a:latin typeface="Arial" charset="0"/>
                <a:cs typeface="Arial" charset="0"/>
              </a:rPr>
              <a:t>12 Wind </a:t>
            </a:r>
            <a:r>
              <a:rPr sz="1400" dirty="0" err="1">
                <a:latin typeface="Arial" charset="0"/>
                <a:cs typeface="Arial" charset="0"/>
              </a:rPr>
              <a:t>energy</a:t>
            </a:r>
            <a:r>
              <a:rPr sz="1400" dirty="0">
                <a:latin typeface="Arial" charset="0"/>
                <a:cs typeface="Arial" charset="0"/>
              </a:rPr>
              <a:t> </a:t>
            </a:r>
            <a:r>
              <a:rPr sz="1400" dirty="0" err="1">
                <a:latin typeface="Arial" charset="0"/>
                <a:cs typeface="Arial" charset="0"/>
              </a:rPr>
              <a:t>converter</a:t>
            </a:r>
            <a:r>
              <a:rPr sz="1400" dirty="0">
                <a:latin typeface="Arial" charset="0"/>
                <a:cs typeface="Arial" charset="0"/>
              </a:rPr>
              <a:t>, </a:t>
            </a:r>
            <a:r>
              <a:rPr sz="1400" dirty="0" err="1">
                <a:latin typeface="Arial" charset="0"/>
                <a:cs typeface="Arial" charset="0"/>
              </a:rPr>
              <a:t>each</a:t>
            </a:r>
            <a:r>
              <a:rPr sz="1400" dirty="0">
                <a:latin typeface="Arial" charset="0"/>
                <a:cs typeface="Arial" charset="0"/>
              </a:rPr>
              <a:t> 5 </a:t>
            </a:r>
            <a:r>
              <a:rPr sz="1400" dirty="0" smtClean="0">
                <a:latin typeface="Arial" charset="0"/>
                <a:cs typeface="Arial" charset="0"/>
              </a:rPr>
              <a:t>MW</a:t>
            </a:r>
          </a:p>
          <a:p>
            <a:pPr indent="0" defTabSz="911225">
              <a:lnSpc>
                <a:spcPts val="2450"/>
              </a:lnSpc>
              <a:spcAft>
                <a:spcPts val="550"/>
              </a:spcAft>
              <a:buNone/>
            </a:pPr>
            <a:r>
              <a:rPr lang="de-DE" sz="1400" dirty="0">
                <a:latin typeface="Arial" charset="0"/>
                <a:cs typeface="Arial" charset="0"/>
              </a:rPr>
              <a:t> </a:t>
            </a:r>
            <a:r>
              <a:rPr lang="de-DE" sz="1400" dirty="0" smtClean="0">
                <a:latin typeface="Arial" charset="0"/>
                <a:cs typeface="Arial" charset="0"/>
              </a:rPr>
              <a:t>    </a:t>
            </a:r>
            <a:r>
              <a:rPr sz="1400" dirty="0" smtClean="0">
                <a:latin typeface="Arial" charset="0"/>
                <a:cs typeface="Arial" charset="0"/>
              </a:rPr>
              <a:t> (6 </a:t>
            </a:r>
            <a:r>
              <a:rPr sz="1400" dirty="0" err="1" smtClean="0">
                <a:latin typeface="Arial" charset="0"/>
                <a:cs typeface="Arial" charset="0"/>
              </a:rPr>
              <a:t>of</a:t>
            </a:r>
            <a:r>
              <a:rPr sz="1400" dirty="0" smtClean="0">
                <a:latin typeface="Arial" charset="0"/>
                <a:cs typeface="Arial" charset="0"/>
              </a:rPr>
              <a:t> </a:t>
            </a:r>
            <a:r>
              <a:rPr sz="1400" dirty="0" err="1" smtClean="0">
                <a:latin typeface="Arial" charset="0"/>
                <a:cs typeface="Arial" charset="0"/>
              </a:rPr>
              <a:t>Multibrid</a:t>
            </a:r>
            <a:r>
              <a:rPr sz="1400" dirty="0" smtClean="0">
                <a:latin typeface="Arial" charset="0"/>
                <a:cs typeface="Arial" charset="0"/>
              </a:rPr>
              <a:t> </a:t>
            </a:r>
            <a:r>
              <a:rPr sz="1400" dirty="0" err="1" smtClean="0">
                <a:latin typeface="Arial" charset="0"/>
                <a:cs typeface="Arial" charset="0"/>
              </a:rPr>
              <a:t>and</a:t>
            </a:r>
            <a:r>
              <a:rPr sz="1400" dirty="0" smtClean="0">
                <a:latin typeface="Arial" charset="0"/>
                <a:cs typeface="Arial" charset="0"/>
              </a:rPr>
              <a:t> 6 </a:t>
            </a:r>
            <a:r>
              <a:rPr sz="1400" dirty="0" err="1" smtClean="0">
                <a:latin typeface="Arial" charset="0"/>
                <a:cs typeface="Arial" charset="0"/>
              </a:rPr>
              <a:t>of</a:t>
            </a:r>
            <a:r>
              <a:rPr sz="1400" dirty="0" smtClean="0">
                <a:latin typeface="Arial" charset="0"/>
                <a:cs typeface="Arial" charset="0"/>
              </a:rPr>
              <a:t>  </a:t>
            </a:r>
            <a:r>
              <a:rPr sz="1400" dirty="0" err="1" smtClean="0">
                <a:latin typeface="Arial" charset="0"/>
                <a:cs typeface="Arial" charset="0"/>
              </a:rPr>
              <a:t>R</a:t>
            </a:r>
            <a:r>
              <a:rPr lang="de-DE" sz="1400" dirty="0" err="1">
                <a:latin typeface="Arial" charset="0"/>
                <a:cs typeface="Arial" charset="0"/>
              </a:rPr>
              <a:t>E</a:t>
            </a:r>
            <a:r>
              <a:rPr sz="1400" dirty="0" err="1" smtClean="0">
                <a:latin typeface="Arial" charset="0"/>
                <a:cs typeface="Arial" charset="0"/>
              </a:rPr>
              <a:t>power</a:t>
            </a:r>
            <a:r>
              <a:rPr sz="1400" dirty="0" smtClean="0">
                <a:latin typeface="Arial" charset="0"/>
                <a:cs typeface="Arial" charset="0"/>
              </a:rPr>
              <a:t> </a:t>
            </a:r>
            <a:r>
              <a:rPr sz="1400" dirty="0" err="1" smtClean="0">
                <a:latin typeface="Arial" charset="0"/>
                <a:cs typeface="Arial" charset="0"/>
              </a:rPr>
              <a:t>company</a:t>
            </a:r>
            <a:r>
              <a:rPr sz="1400" dirty="0" smtClean="0">
                <a:latin typeface="Arial" charset="0"/>
                <a:cs typeface="Arial" charset="0"/>
              </a:rPr>
              <a:t>)</a:t>
            </a:r>
            <a:endParaRPr sz="1400" dirty="0">
              <a:latin typeface="Arial" charset="0"/>
              <a:cs typeface="Arial" charset="0"/>
            </a:endParaRPr>
          </a:p>
          <a:p>
            <a:pPr indent="260350" defTabSz="911225">
              <a:lnSpc>
                <a:spcPts val="2450"/>
              </a:lnSpc>
              <a:spcAft>
                <a:spcPts val="550"/>
              </a:spcAft>
            </a:pPr>
            <a:r>
              <a:rPr sz="1400" dirty="0">
                <a:latin typeface="Arial" charset="0"/>
                <a:cs typeface="Arial" charset="0"/>
              </a:rPr>
              <a:t>Operation time 20 </a:t>
            </a:r>
            <a:r>
              <a:rPr sz="1400" dirty="0" err="1">
                <a:latin typeface="Arial" charset="0"/>
                <a:cs typeface="Arial" charset="0"/>
              </a:rPr>
              <a:t>years</a:t>
            </a:r>
            <a:endParaRPr sz="1400" dirty="0">
              <a:latin typeface="Arial" charset="0"/>
              <a:cs typeface="Arial" charset="0"/>
            </a:endParaRPr>
          </a:p>
          <a:p>
            <a:pPr indent="260350" defTabSz="911225">
              <a:lnSpc>
                <a:spcPts val="2450"/>
              </a:lnSpc>
              <a:spcAft>
                <a:spcPts val="550"/>
              </a:spcAft>
            </a:pPr>
            <a:r>
              <a:rPr sz="1400" dirty="0">
                <a:latin typeface="Arial" charset="0"/>
                <a:cs typeface="Arial" charset="0"/>
              </a:rPr>
              <a:t>Lifetime </a:t>
            </a:r>
            <a:r>
              <a:rPr sz="1400" dirty="0" err="1">
                <a:latin typeface="Arial" charset="0"/>
                <a:cs typeface="Arial" charset="0"/>
              </a:rPr>
              <a:t>foundation</a:t>
            </a:r>
            <a:r>
              <a:rPr sz="1400" dirty="0">
                <a:latin typeface="Arial" charset="0"/>
                <a:cs typeface="Arial" charset="0"/>
              </a:rPr>
              <a:t> 20 </a:t>
            </a:r>
            <a:r>
              <a:rPr sz="1400" dirty="0" err="1">
                <a:latin typeface="Arial" charset="0"/>
                <a:cs typeface="Arial" charset="0"/>
              </a:rPr>
              <a:t>years</a:t>
            </a:r>
            <a:endParaRPr sz="1400" dirty="0">
              <a:latin typeface="Arial" charset="0"/>
              <a:cs typeface="Arial" charset="0"/>
            </a:endParaRPr>
          </a:p>
          <a:p>
            <a:pPr indent="260350" defTabSz="911225">
              <a:lnSpc>
                <a:spcPts val="2450"/>
              </a:lnSpc>
              <a:spcAft>
                <a:spcPts val="550"/>
              </a:spcAft>
            </a:pPr>
            <a:r>
              <a:rPr sz="1400" dirty="0" err="1">
                <a:latin typeface="Arial" charset="0"/>
                <a:cs typeface="Arial" charset="0"/>
              </a:rPr>
              <a:t>Capacity</a:t>
            </a:r>
            <a:r>
              <a:rPr sz="1400" dirty="0">
                <a:latin typeface="Arial" charset="0"/>
                <a:cs typeface="Arial" charset="0"/>
              </a:rPr>
              <a:t> </a:t>
            </a:r>
            <a:r>
              <a:rPr sz="1400" dirty="0" err="1">
                <a:latin typeface="Arial" charset="0"/>
                <a:cs typeface="Arial" charset="0"/>
              </a:rPr>
              <a:t>Factor</a:t>
            </a:r>
            <a:r>
              <a:rPr sz="1400" dirty="0">
                <a:latin typeface="Arial" charset="0"/>
                <a:cs typeface="Arial" charset="0"/>
              </a:rPr>
              <a:t> 45% (</a:t>
            </a:r>
            <a:r>
              <a:rPr sz="1400" dirty="0" err="1">
                <a:latin typeface="Arial" charset="0"/>
                <a:cs typeface="Arial" charset="0"/>
              </a:rPr>
              <a:t>load</a:t>
            </a:r>
            <a:r>
              <a:rPr sz="1400" dirty="0">
                <a:latin typeface="Arial" charset="0"/>
                <a:cs typeface="Arial" charset="0"/>
              </a:rPr>
              <a:t> </a:t>
            </a:r>
            <a:r>
              <a:rPr sz="1400" dirty="0" err="1">
                <a:latin typeface="Arial" charset="0"/>
                <a:cs typeface="Arial" charset="0"/>
              </a:rPr>
              <a:t>duration</a:t>
            </a:r>
            <a:r>
              <a:rPr sz="1400" dirty="0">
                <a:latin typeface="Arial" charset="0"/>
                <a:cs typeface="Arial" charset="0"/>
              </a:rPr>
              <a:t> 3900 h/a):</a:t>
            </a:r>
            <a:br>
              <a:rPr sz="1400" dirty="0">
                <a:latin typeface="Arial" charset="0"/>
                <a:cs typeface="Arial" charset="0"/>
              </a:rPr>
            </a:br>
            <a:r>
              <a:rPr sz="1400" dirty="0">
                <a:latin typeface="Arial" charset="0"/>
                <a:cs typeface="Arial" charset="0"/>
              </a:rPr>
              <a:t>	incl. maintenance- and </a:t>
            </a:r>
            <a:r>
              <a:rPr sz="1400" dirty="0" err="1">
                <a:latin typeface="Arial" charset="0"/>
                <a:cs typeface="Arial" charset="0"/>
              </a:rPr>
              <a:t>failure</a:t>
            </a:r>
            <a:r>
              <a:rPr sz="1400" dirty="0">
                <a:latin typeface="Arial" charset="0"/>
                <a:cs typeface="Arial" charset="0"/>
              </a:rPr>
              <a:t> </a:t>
            </a:r>
            <a:r>
              <a:rPr sz="1400" dirty="0" err="1">
                <a:latin typeface="Arial" charset="0"/>
                <a:cs typeface="Arial" charset="0"/>
              </a:rPr>
              <a:t>times</a:t>
            </a:r>
            <a:r>
              <a:rPr sz="1400" dirty="0">
                <a:latin typeface="Arial" charset="0"/>
                <a:cs typeface="Arial" charset="0"/>
              </a:rPr>
              <a:t>, power </a:t>
            </a:r>
            <a:r>
              <a:rPr sz="1400" dirty="0" err="1">
                <a:latin typeface="Arial" charset="0"/>
                <a:cs typeface="Arial" charset="0"/>
              </a:rPr>
              <a:t>consumption</a:t>
            </a:r>
            <a:r>
              <a:rPr sz="1400" dirty="0">
                <a:latin typeface="Arial" charset="0"/>
                <a:cs typeface="Arial" charset="0"/>
              </a:rPr>
              <a:t> of WEC and 	</a:t>
            </a:r>
            <a:r>
              <a:rPr sz="1400" dirty="0" err="1">
                <a:latin typeface="Arial" charset="0"/>
                <a:cs typeface="Arial" charset="0"/>
              </a:rPr>
              <a:t>transmission</a:t>
            </a:r>
            <a:r>
              <a:rPr sz="1400" dirty="0">
                <a:latin typeface="Arial" charset="0"/>
                <a:cs typeface="Arial" charset="0"/>
              </a:rPr>
              <a:t> </a:t>
            </a:r>
            <a:r>
              <a:rPr sz="1400" dirty="0" err="1">
                <a:latin typeface="Arial" charset="0"/>
                <a:cs typeface="Arial" charset="0"/>
              </a:rPr>
              <a:t>platform</a:t>
            </a:r>
            <a:r>
              <a:rPr sz="1400" dirty="0">
                <a:latin typeface="Arial" charset="0"/>
                <a:cs typeface="Arial" charset="0"/>
              </a:rPr>
              <a:t> </a:t>
            </a:r>
            <a:r>
              <a:rPr sz="1400" dirty="0" err="1">
                <a:latin typeface="Arial" charset="0"/>
                <a:cs typeface="Arial" charset="0"/>
              </a:rPr>
              <a:t>inside</a:t>
            </a:r>
            <a:r>
              <a:rPr sz="1400" dirty="0">
                <a:latin typeface="Arial" charset="0"/>
                <a:cs typeface="Arial" charset="0"/>
              </a:rPr>
              <a:t> wind park</a:t>
            </a:r>
          </a:p>
          <a:p>
            <a:pPr indent="260350" defTabSz="911225">
              <a:lnSpc>
                <a:spcPts val="2450"/>
              </a:lnSpc>
              <a:spcAft>
                <a:spcPts val="550"/>
              </a:spcAft>
            </a:pPr>
            <a:r>
              <a:rPr sz="1400" dirty="0">
                <a:latin typeface="Arial" charset="0"/>
                <a:cs typeface="Arial" charset="0"/>
              </a:rPr>
              <a:t>Maintenance and </a:t>
            </a:r>
            <a:r>
              <a:rPr sz="1400" dirty="0" err="1">
                <a:latin typeface="Arial" charset="0"/>
                <a:cs typeface="Arial" charset="0"/>
              </a:rPr>
              <a:t>services</a:t>
            </a:r>
            <a:r>
              <a:rPr sz="1400" dirty="0">
                <a:latin typeface="Arial" charset="0"/>
                <a:cs typeface="Arial" charset="0"/>
              </a:rPr>
              <a:t>:</a:t>
            </a:r>
            <a:br>
              <a:rPr sz="1400" dirty="0">
                <a:latin typeface="Arial" charset="0"/>
                <a:cs typeface="Arial" charset="0"/>
              </a:rPr>
            </a:br>
            <a:r>
              <a:rPr sz="1400" dirty="0">
                <a:latin typeface="Arial" charset="0"/>
                <a:cs typeface="Arial" charset="0"/>
              </a:rPr>
              <a:t>	Change of 1/2 </a:t>
            </a:r>
            <a:r>
              <a:rPr sz="1400" dirty="0" err="1">
                <a:latin typeface="Arial" charset="0"/>
                <a:cs typeface="Arial" charset="0"/>
              </a:rPr>
              <a:t>gearbox</a:t>
            </a:r>
            <a:r>
              <a:rPr sz="1400" dirty="0">
                <a:latin typeface="Arial" charset="0"/>
                <a:cs typeface="Arial" charset="0"/>
              </a:rPr>
              <a:t> per </a:t>
            </a:r>
            <a:r>
              <a:rPr sz="1400" dirty="0" err="1">
                <a:latin typeface="Arial" charset="0"/>
                <a:cs typeface="Arial" charset="0"/>
              </a:rPr>
              <a:t>station</a:t>
            </a:r>
            <a:r>
              <a:rPr sz="1400" dirty="0">
                <a:latin typeface="Arial" charset="0"/>
                <a:cs typeface="Arial" charset="0"/>
              </a:rPr>
              <a:t> and </a:t>
            </a:r>
            <a:r>
              <a:rPr sz="1400" dirty="0" err="1">
                <a:latin typeface="Arial" charset="0"/>
                <a:cs typeface="Arial" charset="0"/>
              </a:rPr>
              <a:t>operation</a:t>
            </a:r>
            <a:r>
              <a:rPr sz="1400" dirty="0">
                <a:latin typeface="Arial" charset="0"/>
                <a:cs typeface="Arial" charset="0"/>
              </a:rPr>
              <a:t> time</a:t>
            </a:r>
            <a:br>
              <a:rPr sz="1400" dirty="0">
                <a:latin typeface="Arial" charset="0"/>
                <a:cs typeface="Arial" charset="0"/>
              </a:rPr>
            </a:br>
            <a:r>
              <a:rPr sz="1400" dirty="0">
                <a:latin typeface="Arial" charset="0"/>
                <a:cs typeface="Arial" charset="0"/>
              </a:rPr>
              <a:t>	Change of 1,25 </a:t>
            </a:r>
            <a:r>
              <a:rPr sz="1400" dirty="0" err="1">
                <a:latin typeface="Arial" charset="0"/>
                <a:cs typeface="Arial" charset="0"/>
              </a:rPr>
              <a:t>rotor</a:t>
            </a:r>
            <a:r>
              <a:rPr sz="1400" dirty="0">
                <a:latin typeface="Arial" charset="0"/>
                <a:cs typeface="Arial" charset="0"/>
              </a:rPr>
              <a:t> blades </a:t>
            </a:r>
            <a:r>
              <a:rPr lang="en-US" sz="1400" dirty="0">
                <a:latin typeface="Arial" charset="0"/>
                <a:cs typeface="Arial" charset="0"/>
              </a:rPr>
              <a:t>per station and operation time </a:t>
            </a:r>
            <a:r>
              <a:rPr sz="1400" dirty="0">
                <a:latin typeface="Arial" charset="0"/>
                <a:cs typeface="Arial" charset="0"/>
              </a:rPr>
              <a:t/>
            </a:r>
            <a:br>
              <a:rPr sz="1400" dirty="0">
                <a:latin typeface="Arial" charset="0"/>
                <a:cs typeface="Arial" charset="0"/>
              </a:rPr>
            </a:br>
            <a:r>
              <a:rPr sz="1400" dirty="0">
                <a:latin typeface="Arial" charset="0"/>
                <a:cs typeface="Arial" charset="0"/>
              </a:rPr>
              <a:t>	120 </a:t>
            </a:r>
            <a:r>
              <a:rPr sz="1400" dirty="0" err="1">
                <a:latin typeface="Arial" charset="0"/>
                <a:cs typeface="Arial" charset="0"/>
              </a:rPr>
              <a:t>helicopter</a:t>
            </a:r>
            <a:r>
              <a:rPr sz="1400" dirty="0">
                <a:latin typeface="Arial" charset="0"/>
                <a:cs typeface="Arial" charset="0"/>
              </a:rPr>
              <a:t> </a:t>
            </a:r>
            <a:r>
              <a:rPr sz="1400" dirty="0" err="1">
                <a:latin typeface="Arial" charset="0"/>
                <a:cs typeface="Arial" charset="0"/>
              </a:rPr>
              <a:t>transports</a:t>
            </a:r>
            <a:r>
              <a:rPr sz="1400" dirty="0">
                <a:latin typeface="Arial" charset="0"/>
                <a:cs typeface="Arial" charset="0"/>
              </a:rPr>
              <a:t> per </a:t>
            </a:r>
            <a:r>
              <a:rPr sz="1400" dirty="0" err="1">
                <a:latin typeface="Arial" charset="0"/>
                <a:cs typeface="Arial" charset="0"/>
              </a:rPr>
              <a:t>year</a:t>
            </a:r>
            <a:r>
              <a:rPr sz="1400" dirty="0">
                <a:latin typeface="Arial" charset="0"/>
                <a:cs typeface="Arial" charset="0"/>
              </a:rPr>
              <a:t> for the wind park</a:t>
            </a:r>
            <a:br>
              <a:rPr sz="1400" dirty="0">
                <a:latin typeface="Arial" charset="0"/>
                <a:cs typeface="Arial" charset="0"/>
              </a:rPr>
            </a:br>
            <a:r>
              <a:rPr sz="1400" dirty="0">
                <a:latin typeface="Arial" charset="0"/>
                <a:cs typeface="Arial" charset="0"/>
              </a:rPr>
              <a:t>	180 </a:t>
            </a:r>
            <a:r>
              <a:rPr sz="1400" dirty="0" err="1">
                <a:latin typeface="Arial" charset="0"/>
                <a:cs typeface="Arial" charset="0"/>
              </a:rPr>
              <a:t>ship</a:t>
            </a:r>
            <a:r>
              <a:rPr sz="1400" dirty="0">
                <a:latin typeface="Arial" charset="0"/>
                <a:cs typeface="Arial" charset="0"/>
              </a:rPr>
              <a:t> </a:t>
            </a:r>
            <a:r>
              <a:rPr sz="1400" dirty="0" err="1">
                <a:latin typeface="Arial" charset="0"/>
                <a:cs typeface="Arial" charset="0"/>
              </a:rPr>
              <a:t>transports</a:t>
            </a:r>
            <a:r>
              <a:rPr sz="1400" dirty="0">
                <a:latin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cs typeface="Arial" charset="0"/>
              </a:rPr>
              <a:t>per year for the wind park</a:t>
            </a:r>
            <a:endParaRPr sz="1400" dirty="0">
              <a:latin typeface="Arial" charset="0"/>
              <a:cs typeface="Arial" charset="0"/>
            </a:endParaRPr>
          </a:p>
        </p:txBody>
      </p:sp>
      <p:pic>
        <p:nvPicPr>
          <p:cNvPr id="16389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12875"/>
            <a:ext cx="30607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813" y="874713"/>
            <a:ext cx="8304212" cy="1071562"/>
          </a:xfrm>
          <a:ln>
            <a:solidFill>
              <a:schemeClr val="accent1"/>
            </a:solidFill>
          </a:ln>
        </p:spPr>
        <p:txBody>
          <a:bodyPr/>
          <a:lstStyle/>
          <a:p>
            <a:pPr defTabSz="913950" eaLnBrk="1" fontAlgn="auto" hangingPunct="1">
              <a:spcAft>
                <a:spcPts val="0"/>
              </a:spcAft>
              <a:defRPr/>
            </a:pPr>
            <a:r>
              <a:rPr sz="2400" dirty="0"/>
              <a:t>Life Cycle Analysis wind park alpha </a:t>
            </a:r>
            <a:r>
              <a:rPr sz="2400" dirty="0" err="1"/>
              <a:t>ventus</a:t>
            </a:r>
            <a:r>
              <a:rPr sz="2400" dirty="0"/>
              <a:t/>
            </a:r>
            <a:br>
              <a:rPr sz="2400" dirty="0"/>
            </a:br>
            <a:r>
              <a:rPr sz="2000" dirty="0">
                <a:solidFill>
                  <a:srgbClr val="8DAE10"/>
                </a:solidFill>
              </a:rPr>
              <a:t>Reference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26"/>
          <p:cNvSpPr>
            <a:spLocks noGrp="1" noChangeAspect="1" noChangeArrowheads="1"/>
          </p:cNvSpPr>
          <p:nvPr>
            <p:ph type="title" idx="4294967295"/>
          </p:nvPr>
        </p:nvSpPr>
        <p:spPr bwMode="auto">
          <a:xfrm>
            <a:off x="0" y="1052737"/>
            <a:ext cx="7764463" cy="52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 eaLnBrk="1" hangingPunct="1"/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  Fundaments </a:t>
            </a:r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windmills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alpha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ventus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  </a:t>
            </a:r>
          </a:p>
        </p:txBody>
      </p:sp>
      <p:pic>
        <p:nvPicPr>
          <p:cNvPr id="17411" name="Picture 2" descr="D:\Users\Ruben\Desktop\Studium\Arbeit\19.06.2012\BILD ROTOR BUCH\av_080927_Heliflug_UW_MI_04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693069"/>
            <a:ext cx="7353300" cy="425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4"/>
          <p:cNvSpPr txBox="1">
            <a:spLocks noChangeArrowheads="1"/>
          </p:cNvSpPr>
          <p:nvPr/>
        </p:nvSpPr>
        <p:spPr bwMode="auto">
          <a:xfrm>
            <a:off x="6473825" y="6194425"/>
            <a:ext cx="17748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sz="800" dirty="0"/>
              <a:t>© </a:t>
            </a:r>
            <a:r>
              <a:rPr lang="de-DE" sz="800" dirty="0" err="1"/>
              <a:t>Doti</a:t>
            </a:r>
            <a:r>
              <a:rPr lang="de-DE" sz="800" dirty="0"/>
              <a:t> 2009 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895350" y="6211888"/>
            <a:ext cx="17748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sz="800" dirty="0" err="1" smtClean="0"/>
              <a:t>Tripods</a:t>
            </a:r>
            <a:r>
              <a:rPr lang="de-DE" sz="800" dirty="0" smtClean="0"/>
              <a:t> </a:t>
            </a:r>
            <a:r>
              <a:rPr lang="de-DE" sz="800" dirty="0" err="1" smtClean="0"/>
              <a:t>for</a:t>
            </a:r>
            <a:r>
              <a:rPr lang="de-DE" sz="800" dirty="0" smtClean="0"/>
              <a:t> </a:t>
            </a:r>
            <a:r>
              <a:rPr lang="de-DE" sz="800" dirty="0" err="1" smtClean="0"/>
              <a:t>the</a:t>
            </a:r>
            <a:r>
              <a:rPr lang="de-DE" sz="800" dirty="0" smtClean="0"/>
              <a:t>  </a:t>
            </a:r>
            <a:r>
              <a:rPr lang="de-DE" sz="800" dirty="0" err="1" smtClean="0"/>
              <a:t>Multibrid</a:t>
            </a:r>
            <a:r>
              <a:rPr lang="de-DE" sz="800" dirty="0" smtClean="0"/>
              <a:t> </a:t>
            </a:r>
            <a:r>
              <a:rPr lang="de-DE" sz="800" dirty="0" err="1"/>
              <a:t>w</a:t>
            </a:r>
            <a:r>
              <a:rPr lang="de-DE" sz="800" dirty="0" err="1" smtClean="0"/>
              <a:t>indmills</a:t>
            </a:r>
            <a:endParaRPr lang="de-DE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2700" y="908721"/>
            <a:ext cx="8229600" cy="7200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2800" dirty="0" smtClean="0">
                <a:latin typeface="Arial" pitchFamily="34" charset="0"/>
                <a:cs typeface="Arial" pitchFamily="34" charset="0"/>
              </a:rPr>
              <a:t>    Fundaments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windmills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alpha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ventus</a:t>
            </a:r>
            <a:endParaRPr lang="de-DE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5" name="Picture 4" descr="av_0909_Eemshaven_Thialf_MI_015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700808"/>
            <a:ext cx="7416800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895350" y="6211888"/>
            <a:ext cx="17748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sz="800" dirty="0" err="1" smtClean="0"/>
              <a:t>Jackets</a:t>
            </a:r>
            <a:r>
              <a:rPr lang="de-DE" sz="800" dirty="0" smtClean="0"/>
              <a:t> </a:t>
            </a:r>
            <a:r>
              <a:rPr lang="de-DE" sz="800" dirty="0" err="1" smtClean="0"/>
              <a:t>for</a:t>
            </a:r>
            <a:r>
              <a:rPr lang="de-DE" sz="800" dirty="0" smtClean="0"/>
              <a:t> </a:t>
            </a:r>
            <a:r>
              <a:rPr lang="de-DE" sz="800" dirty="0" err="1" smtClean="0"/>
              <a:t>the</a:t>
            </a:r>
            <a:r>
              <a:rPr lang="de-DE" sz="800" dirty="0" smtClean="0"/>
              <a:t> </a:t>
            </a:r>
            <a:r>
              <a:rPr lang="de-DE" sz="800" dirty="0" err="1" smtClean="0"/>
              <a:t>Repower</a:t>
            </a:r>
            <a:r>
              <a:rPr lang="de-DE" sz="800" dirty="0" smtClean="0"/>
              <a:t> </a:t>
            </a:r>
            <a:r>
              <a:rPr lang="de-DE" sz="800" dirty="0" err="1" smtClean="0"/>
              <a:t>windmills</a:t>
            </a:r>
            <a:endParaRPr lang="de-DE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640" y="875428"/>
            <a:ext cx="8304480" cy="1071247"/>
          </a:xfrm>
        </p:spPr>
        <p:txBody>
          <a:bodyPr/>
          <a:lstStyle/>
          <a:p>
            <a:pPr defTabSz="914288" eaLnBrk="1" fontAlgn="auto" hangingPunct="1">
              <a:spcAft>
                <a:spcPts val="0"/>
              </a:spcAft>
              <a:defRPr/>
            </a:pP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dirty="0" smtClean="0"/>
              <a:t> of 1x </a:t>
            </a:r>
            <a:r>
              <a:rPr i="1" dirty="0" err="1" smtClean="0"/>
              <a:t>Multibrid</a:t>
            </a:r>
            <a:r>
              <a:rPr i="1" dirty="0" smtClean="0"/>
              <a:t> </a:t>
            </a:r>
            <a:r>
              <a:rPr i="1" dirty="0"/>
              <a:t>M5000</a:t>
            </a:r>
            <a:r>
              <a:rPr dirty="0"/>
              <a:t/>
            </a:r>
            <a:br>
              <a:rPr dirty="0"/>
            </a:br>
            <a:r>
              <a:rPr sz="2000" dirty="0">
                <a:solidFill>
                  <a:srgbClr val="8DAE10"/>
                </a:solidFill>
              </a:rPr>
              <a:t>Material balance</a:t>
            </a:r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460241892"/>
              </p:ext>
            </p:extLst>
          </p:nvPr>
        </p:nvGraphicFramePr>
        <p:xfrm>
          <a:off x="2092320" y="1841566"/>
          <a:ext cx="4959360" cy="3809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06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640" y="875428"/>
            <a:ext cx="8304480" cy="1071247"/>
          </a:xfrm>
        </p:spPr>
        <p:txBody>
          <a:bodyPr/>
          <a:lstStyle/>
          <a:p>
            <a:pPr defTabSz="914288" eaLnBrk="1" fontAlgn="auto" hangingPunct="1">
              <a:spcAft>
                <a:spcPts val="0"/>
              </a:spcAft>
              <a:defRPr/>
            </a:pP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dirty="0" smtClean="0"/>
              <a:t>1x </a:t>
            </a:r>
            <a:r>
              <a:rPr dirty="0" err="1"/>
              <a:t>REpower</a:t>
            </a:r>
            <a:r>
              <a:rPr dirty="0"/>
              <a:t> 5M</a:t>
            </a:r>
            <a:br>
              <a:rPr dirty="0"/>
            </a:br>
            <a:r>
              <a:rPr lang="de-DE" sz="2000" dirty="0">
                <a:solidFill>
                  <a:srgbClr val="8DAE10"/>
                </a:solidFill>
              </a:rPr>
              <a:t>Material </a:t>
            </a:r>
            <a:r>
              <a:rPr lang="de-DE" sz="2000" dirty="0" err="1">
                <a:solidFill>
                  <a:srgbClr val="8DAE10"/>
                </a:solidFill>
              </a:rPr>
              <a:t>balance</a:t>
            </a:r>
            <a:endParaRPr sz="2000" dirty="0">
              <a:solidFill>
                <a:srgbClr val="8DAE10"/>
              </a:solidFill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007689630"/>
              </p:ext>
            </p:extLst>
          </p:nvPr>
        </p:nvGraphicFramePr>
        <p:xfrm>
          <a:off x="2092320" y="1841566"/>
          <a:ext cx="4959360" cy="3809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595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04813" y="2189163"/>
            <a:ext cx="8304212" cy="401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endParaRPr sz="2800" dirty="0">
              <a:latin typeface="Arial" charset="0"/>
              <a:cs typeface="Arial" charset="0"/>
            </a:endParaRPr>
          </a:p>
          <a:p>
            <a:pPr indent="0" defTabSz="912813">
              <a:lnSpc>
                <a:spcPct val="80000"/>
              </a:lnSpc>
              <a:spcAft>
                <a:spcPts val="550"/>
              </a:spcAft>
              <a:buNone/>
            </a:pPr>
            <a:r>
              <a:rPr sz="2800" b="1" dirty="0" smtClean="0">
                <a:latin typeface="Arial" charset="0"/>
                <a:cs typeface="Arial" charset="0"/>
              </a:rPr>
              <a:t>        </a:t>
            </a:r>
            <a:r>
              <a:rPr sz="2800" dirty="0" err="1" smtClean="0">
                <a:latin typeface="Arial" charset="0"/>
                <a:cs typeface="Arial" charset="0"/>
              </a:rPr>
              <a:t>Results</a:t>
            </a:r>
            <a:r>
              <a:rPr sz="2800" dirty="0" smtClean="0">
                <a:latin typeface="Arial" charset="0"/>
                <a:cs typeface="Arial" charset="0"/>
              </a:rPr>
              <a:t> </a:t>
            </a:r>
            <a:r>
              <a:rPr sz="2800" dirty="0" err="1">
                <a:latin typeface="Arial" charset="0"/>
                <a:cs typeface="Arial" charset="0"/>
              </a:rPr>
              <a:t>of</a:t>
            </a:r>
            <a:r>
              <a:rPr sz="2800" dirty="0">
                <a:latin typeface="Arial" charset="0"/>
                <a:cs typeface="Arial" charset="0"/>
              </a:rPr>
              <a:t> </a:t>
            </a:r>
            <a:r>
              <a:rPr sz="2800" dirty="0" err="1">
                <a:latin typeface="Arial" charset="0"/>
                <a:cs typeface="Arial" charset="0"/>
              </a:rPr>
              <a:t>the</a:t>
            </a:r>
            <a:r>
              <a:rPr sz="2800" dirty="0">
                <a:latin typeface="Arial" charset="0"/>
                <a:cs typeface="Arial" charset="0"/>
              </a:rPr>
              <a:t> wind park </a:t>
            </a:r>
            <a:r>
              <a:rPr sz="2800" dirty="0" err="1">
                <a:latin typeface="Arial" charset="0"/>
                <a:cs typeface="Arial" charset="0"/>
              </a:rPr>
              <a:t>alpha</a:t>
            </a:r>
            <a:r>
              <a:rPr sz="2800" dirty="0">
                <a:latin typeface="Arial" charset="0"/>
                <a:cs typeface="Arial" charset="0"/>
              </a:rPr>
              <a:t> </a:t>
            </a:r>
            <a:r>
              <a:rPr sz="2800" dirty="0" err="1" smtClean="0">
                <a:latin typeface="Arial" charset="0"/>
                <a:cs typeface="Arial" charset="0"/>
              </a:rPr>
              <a:t>ventus</a:t>
            </a:r>
            <a:endParaRPr sz="2800" dirty="0" smtClean="0">
              <a:latin typeface="Arial" charset="0"/>
              <a:cs typeface="Arial" charset="0"/>
            </a:endParaRPr>
          </a:p>
          <a:p>
            <a:pPr indent="0" defTabSz="912813">
              <a:lnSpc>
                <a:spcPct val="80000"/>
              </a:lnSpc>
              <a:spcAft>
                <a:spcPts val="550"/>
              </a:spcAft>
              <a:buNone/>
            </a:pPr>
            <a:r>
              <a:rPr lang="de-DE" sz="2800" b="1" dirty="0" smtClean="0">
                <a:latin typeface="Arial" charset="0"/>
                <a:cs typeface="Arial" charset="0"/>
              </a:rPr>
              <a:t>               </a:t>
            </a:r>
            <a:r>
              <a:rPr lang="de-DE" sz="2000" b="1" dirty="0" err="1" smtClean="0">
                <a:latin typeface="Arial" charset="0"/>
                <a:cs typeface="Arial" charset="0"/>
              </a:rPr>
              <a:t>Cumulated</a:t>
            </a:r>
            <a:r>
              <a:rPr lang="de-DE" sz="2000" b="1" dirty="0" smtClean="0">
                <a:latin typeface="Arial" charset="0"/>
                <a:cs typeface="Arial" charset="0"/>
              </a:rPr>
              <a:t>  </a:t>
            </a:r>
            <a:r>
              <a:rPr lang="de-DE" sz="2000" b="1" dirty="0" err="1" smtClean="0">
                <a:latin typeface="Arial" charset="0"/>
                <a:cs typeface="Arial" charset="0"/>
              </a:rPr>
              <a:t>Energy</a:t>
            </a:r>
            <a:r>
              <a:rPr lang="de-DE" sz="2000" b="1" dirty="0" smtClean="0">
                <a:latin typeface="Arial" charset="0"/>
                <a:cs typeface="Arial" charset="0"/>
              </a:rPr>
              <a:t> Demand(CED) </a:t>
            </a:r>
            <a:r>
              <a:rPr lang="de-DE" sz="2000" b="1" dirty="0" err="1" smtClean="0">
                <a:latin typeface="Arial" charset="0"/>
                <a:cs typeface="Arial" charset="0"/>
              </a:rPr>
              <a:t>and</a:t>
            </a:r>
            <a:r>
              <a:rPr lang="de-DE" sz="2000" b="1" dirty="0" smtClean="0">
                <a:latin typeface="Arial" charset="0"/>
                <a:cs typeface="Arial" charset="0"/>
              </a:rPr>
              <a:t>  </a:t>
            </a:r>
          </a:p>
          <a:p>
            <a:pPr indent="0" defTabSz="912813">
              <a:lnSpc>
                <a:spcPct val="80000"/>
              </a:lnSpc>
              <a:spcAft>
                <a:spcPts val="550"/>
              </a:spcAft>
              <a:buNone/>
            </a:pPr>
            <a:r>
              <a:rPr lang="de-DE" sz="2000" b="1" dirty="0">
                <a:latin typeface="Arial" charset="0"/>
                <a:cs typeface="Arial" charset="0"/>
              </a:rPr>
              <a:t> </a:t>
            </a:r>
            <a:r>
              <a:rPr lang="de-DE" sz="2000" b="1" dirty="0" smtClean="0">
                <a:latin typeface="Arial" charset="0"/>
                <a:cs typeface="Arial" charset="0"/>
              </a:rPr>
              <a:t>                        Global </a:t>
            </a:r>
            <a:r>
              <a:rPr lang="de-DE" sz="2000" b="1" dirty="0" err="1" smtClean="0">
                <a:latin typeface="Arial" charset="0"/>
                <a:cs typeface="Arial" charset="0"/>
              </a:rPr>
              <a:t>Worming</a:t>
            </a:r>
            <a:r>
              <a:rPr lang="de-DE" sz="2000" b="1" dirty="0" smtClean="0">
                <a:latin typeface="Arial" charset="0"/>
                <a:cs typeface="Arial" charset="0"/>
              </a:rPr>
              <a:t> Potential (GWP)</a:t>
            </a:r>
            <a:endParaRPr sz="2000" b="1" dirty="0">
              <a:latin typeface="Arial" charset="0"/>
              <a:cs typeface="Arial" charset="0"/>
            </a:endParaRPr>
          </a:p>
        </p:txBody>
      </p:sp>
      <p:sp>
        <p:nvSpPr>
          <p:cNvPr id="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04813" y="874713"/>
            <a:ext cx="8304212" cy="10715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665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813" y="874713"/>
            <a:ext cx="8304212" cy="1071562"/>
          </a:xfrm>
        </p:spPr>
        <p:txBody>
          <a:bodyPr/>
          <a:lstStyle/>
          <a:p>
            <a:pPr defTabSz="914063" eaLnBrk="1" fontAlgn="auto" hangingPunct="1">
              <a:spcAft>
                <a:spcPts val="0"/>
              </a:spcAft>
              <a:defRPr/>
            </a:pPr>
            <a:r>
              <a:rPr dirty="0"/>
              <a:t>Results wind park alpha </a:t>
            </a:r>
            <a:r>
              <a:rPr dirty="0" err="1"/>
              <a:t>ventus</a:t>
            </a:r>
            <a:r>
              <a:rPr dirty="0"/>
              <a:t/>
            </a:r>
            <a:br>
              <a:rPr dirty="0"/>
            </a:br>
            <a:r>
              <a:rPr sz="2000" dirty="0">
                <a:solidFill>
                  <a:srgbClr val="8DAE10"/>
                </a:solidFill>
              </a:rPr>
              <a:t>CED – Life Cycle and use time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168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6" tIns="41458" rIns="82916" bIns="41458" anchor="ctr">
            <a:spAutoFit/>
          </a:bodyPr>
          <a:lstStyle/>
          <a:p>
            <a:endParaRPr lang="de-DE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168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6" tIns="41458" rIns="82916" bIns="41458" anchor="ctr">
            <a:spAutoFit/>
          </a:bodyPr>
          <a:lstStyle/>
          <a:p>
            <a:endParaRPr lang="de-DE"/>
          </a:p>
        </p:txBody>
      </p:sp>
      <p:graphicFrame>
        <p:nvGraphicFramePr>
          <p:cNvPr id="8" name="Diagramm 7"/>
          <p:cNvGraphicFramePr/>
          <p:nvPr/>
        </p:nvGraphicFramePr>
        <p:xfrm>
          <a:off x="4643438" y="3143248"/>
          <a:ext cx="4136400" cy="323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m 9"/>
          <p:cNvGraphicFramePr/>
          <p:nvPr/>
        </p:nvGraphicFramePr>
        <p:xfrm>
          <a:off x="287368" y="1599935"/>
          <a:ext cx="4963680" cy="388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Gerade Verbindung mit Pfeil 8"/>
          <p:cNvCxnSpPr/>
          <p:nvPr/>
        </p:nvCxnSpPr>
        <p:spPr>
          <a:xfrm>
            <a:off x="4311650" y="2755900"/>
            <a:ext cx="1295400" cy="612775"/>
          </a:xfrm>
          <a:prstGeom prst="straightConnector1">
            <a:avLst/>
          </a:prstGeom>
          <a:ln w="50800">
            <a:solidFill>
              <a:srgbClr val="0035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813" y="874713"/>
            <a:ext cx="8304212" cy="1071562"/>
          </a:xfrm>
        </p:spPr>
        <p:txBody>
          <a:bodyPr/>
          <a:lstStyle/>
          <a:p>
            <a:pPr defTabSz="914063" eaLnBrk="1" fontAlgn="auto" hangingPunct="1">
              <a:spcAft>
                <a:spcPts val="0"/>
              </a:spcAft>
              <a:defRPr/>
            </a:pPr>
            <a:r>
              <a:rPr dirty="0"/>
              <a:t>Results wind park alpha </a:t>
            </a:r>
            <a:r>
              <a:rPr dirty="0" err="1"/>
              <a:t>ventus</a:t>
            </a:r>
            <a:r>
              <a:rPr dirty="0"/>
              <a:t/>
            </a:r>
            <a:br>
              <a:rPr dirty="0"/>
            </a:br>
            <a:r>
              <a:rPr sz="2000" dirty="0">
                <a:solidFill>
                  <a:srgbClr val="8DAE10"/>
                </a:solidFill>
              </a:rPr>
              <a:t>GWP – </a:t>
            </a:r>
            <a:r>
              <a:rPr lang="en-US" sz="2000" dirty="0">
                <a:solidFill>
                  <a:srgbClr val="8DAE10"/>
                </a:solidFill>
              </a:rPr>
              <a:t>Life Cycle and use time</a:t>
            </a:r>
            <a:endParaRPr sz="2000" dirty="0">
              <a:solidFill>
                <a:srgbClr val="8DAE10"/>
              </a:solidFill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168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6" tIns="41458" rIns="82916" bIns="41458" anchor="ctr">
            <a:spAutoFit/>
          </a:bodyPr>
          <a:lstStyle/>
          <a:p>
            <a:endParaRPr lang="de-DE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168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16" tIns="41458" rIns="82916" bIns="41458" anchor="ctr">
            <a:spAutoFit/>
          </a:bodyPr>
          <a:lstStyle/>
          <a:p>
            <a:endParaRPr lang="de-DE"/>
          </a:p>
        </p:txBody>
      </p:sp>
      <p:graphicFrame>
        <p:nvGraphicFramePr>
          <p:cNvPr id="7" name="Diagramm 6"/>
          <p:cNvGraphicFramePr/>
          <p:nvPr/>
        </p:nvGraphicFramePr>
        <p:xfrm>
          <a:off x="287367" y="1599935"/>
          <a:ext cx="4963680" cy="388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m 8"/>
          <p:cNvGraphicFramePr/>
          <p:nvPr/>
        </p:nvGraphicFramePr>
        <p:xfrm>
          <a:off x="4714876" y="3143248"/>
          <a:ext cx="4136399" cy="323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Gerade Verbindung mit Pfeil 7"/>
          <p:cNvCxnSpPr/>
          <p:nvPr/>
        </p:nvCxnSpPr>
        <p:spPr>
          <a:xfrm>
            <a:off x="4311650" y="2755900"/>
            <a:ext cx="1295400" cy="612775"/>
          </a:xfrm>
          <a:prstGeom prst="straightConnector1">
            <a:avLst/>
          </a:prstGeom>
          <a:ln w="50800">
            <a:solidFill>
              <a:srgbClr val="0035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04813" y="2189163"/>
            <a:ext cx="8304212" cy="401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endParaRPr sz="2800" dirty="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r>
              <a:rPr sz="2800" b="1" dirty="0" err="1">
                <a:latin typeface="Arial" charset="0"/>
                <a:cs typeface="Arial" charset="0"/>
              </a:rPr>
              <a:t>Present</a:t>
            </a:r>
            <a:r>
              <a:rPr sz="2800" b="1" dirty="0">
                <a:latin typeface="Arial" charset="0"/>
                <a:cs typeface="Arial" charset="0"/>
              </a:rPr>
              <a:t> </a:t>
            </a:r>
            <a:r>
              <a:rPr sz="2800" b="1" dirty="0" err="1">
                <a:latin typeface="Arial" charset="0"/>
                <a:cs typeface="Arial" charset="0"/>
              </a:rPr>
              <a:t>status</a:t>
            </a:r>
            <a:r>
              <a:rPr sz="2800" b="1" dirty="0">
                <a:latin typeface="Arial" charset="0"/>
                <a:cs typeface="Arial" charset="0"/>
              </a:rPr>
              <a:t> of wind </a:t>
            </a:r>
            <a:r>
              <a:rPr sz="2800" b="1" dirty="0" err="1">
                <a:latin typeface="Arial" charset="0"/>
                <a:cs typeface="Arial" charset="0"/>
              </a:rPr>
              <a:t>energy</a:t>
            </a:r>
            <a:r>
              <a:rPr sz="2800" b="1" dirty="0">
                <a:latin typeface="Arial" charset="0"/>
                <a:cs typeface="Arial" charset="0"/>
              </a:rPr>
              <a:t> </a:t>
            </a:r>
            <a:r>
              <a:rPr sz="2800" b="1" dirty="0" err="1">
                <a:latin typeface="Arial" charset="0"/>
                <a:cs typeface="Arial" charset="0"/>
              </a:rPr>
              <a:t>use</a:t>
            </a:r>
            <a:endParaRPr sz="2800" b="1" dirty="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</a:pPr>
            <a:endParaRPr sz="2800" dirty="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r>
              <a:rPr sz="2800" dirty="0" err="1">
                <a:latin typeface="Arial" charset="0"/>
                <a:cs typeface="Arial" charset="0"/>
              </a:rPr>
              <a:t>Cumulated</a:t>
            </a:r>
            <a:r>
              <a:rPr sz="2800" dirty="0">
                <a:latin typeface="Arial" charset="0"/>
                <a:cs typeface="Arial" charset="0"/>
              </a:rPr>
              <a:t> Energy and </a:t>
            </a:r>
            <a:r>
              <a:rPr sz="2800" dirty="0" err="1">
                <a:latin typeface="Arial" charset="0"/>
                <a:cs typeface="Arial" charset="0"/>
              </a:rPr>
              <a:t>Ecobalances</a:t>
            </a:r>
            <a:endParaRPr sz="2800" dirty="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</a:pPr>
            <a:endParaRPr sz="2800" dirty="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r>
              <a:rPr sz="2800" dirty="0" err="1" smtClean="0">
                <a:latin typeface="Arial" charset="0"/>
                <a:cs typeface="Arial" charset="0"/>
              </a:rPr>
              <a:t>Results</a:t>
            </a:r>
            <a:r>
              <a:rPr sz="2800" dirty="0" smtClean="0">
                <a:latin typeface="Arial" charset="0"/>
                <a:cs typeface="Arial" charset="0"/>
              </a:rPr>
              <a:t> of </a:t>
            </a:r>
            <a:r>
              <a:rPr sz="2800" dirty="0">
                <a:latin typeface="Arial" charset="0"/>
                <a:cs typeface="Arial" charset="0"/>
              </a:rPr>
              <a:t>the wind park </a:t>
            </a:r>
            <a:r>
              <a:rPr sz="2800" dirty="0" err="1">
                <a:latin typeface="Arial" charset="0"/>
                <a:cs typeface="Arial" charset="0"/>
              </a:rPr>
              <a:t>alpha</a:t>
            </a:r>
            <a:r>
              <a:rPr sz="2800" dirty="0">
                <a:latin typeface="Arial" charset="0"/>
                <a:cs typeface="Arial" charset="0"/>
              </a:rPr>
              <a:t> </a:t>
            </a:r>
            <a:r>
              <a:rPr sz="2800" dirty="0" err="1">
                <a:latin typeface="Arial" charset="0"/>
                <a:cs typeface="Arial" charset="0"/>
              </a:rPr>
              <a:t>ventus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04813" y="874713"/>
            <a:ext cx="8304212" cy="10715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/>
              <a:t>Structure of my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640" y="875428"/>
            <a:ext cx="8304480" cy="1071247"/>
          </a:xfrm>
        </p:spPr>
        <p:txBody>
          <a:bodyPr/>
          <a:lstStyle/>
          <a:p>
            <a:pPr defTabSz="914288" eaLnBrk="1" fontAlgn="auto" hangingPunct="1">
              <a:spcAft>
                <a:spcPts val="0"/>
              </a:spcAft>
              <a:defRPr/>
            </a:pPr>
            <a:r>
              <a:rPr lang="en-US" dirty="0"/>
              <a:t>Results wind farm alpha </a:t>
            </a:r>
            <a:r>
              <a:rPr lang="en-US" dirty="0" err="1"/>
              <a:t>ventus</a:t>
            </a:r>
            <a:r>
              <a:rPr lang="en-US" dirty="0"/>
              <a:t> </a:t>
            </a:r>
            <a:r>
              <a:rPr dirty="0"/>
              <a:t/>
            </a:r>
            <a:br>
              <a:rPr dirty="0"/>
            </a:br>
            <a:r>
              <a:rPr sz="2000" dirty="0">
                <a:solidFill>
                  <a:srgbClr val="8DAE10"/>
                </a:solidFill>
              </a:rPr>
              <a:t>CED and GWP – Life cycle – by elements</a:t>
            </a:r>
            <a:endParaRPr sz="2000" dirty="0"/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4173192752"/>
              </p:ext>
            </p:extLst>
          </p:nvPr>
        </p:nvGraphicFramePr>
        <p:xfrm>
          <a:off x="287365" y="1599933"/>
          <a:ext cx="4136400" cy="323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Diagramm 8"/>
          <p:cNvGraphicFramePr/>
          <p:nvPr/>
        </p:nvGraphicFramePr>
        <p:xfrm>
          <a:off x="4803568" y="3154153"/>
          <a:ext cx="4136399" cy="323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11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640" y="875428"/>
            <a:ext cx="8487840" cy="1071247"/>
          </a:xfrm>
        </p:spPr>
        <p:txBody>
          <a:bodyPr/>
          <a:lstStyle/>
          <a:p>
            <a:pPr defTabSz="914288" eaLnBrk="1" fontAlgn="auto" hangingPunct="1">
              <a:spcAft>
                <a:spcPts val="0"/>
              </a:spcAft>
              <a:defRPr/>
            </a:pP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r>
              <a:rPr lang="de-DE" dirty="0" smtClean="0"/>
              <a:t>: </a:t>
            </a:r>
            <a:r>
              <a:rPr lang="de-DE" dirty="0" err="1" smtClean="0"/>
              <a:t>production</a:t>
            </a:r>
            <a:r>
              <a:rPr dirty="0" smtClean="0"/>
              <a:t> grid connection</a:t>
            </a:r>
            <a:endParaRPr dirty="0"/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graphicFrame>
        <p:nvGraphicFramePr>
          <p:cNvPr id="11" name="Diagramm 10"/>
          <p:cNvGraphicFramePr/>
          <p:nvPr/>
        </p:nvGraphicFramePr>
        <p:xfrm>
          <a:off x="287365" y="1599933"/>
          <a:ext cx="4132800" cy="3174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Diagramm 11"/>
          <p:cNvGraphicFramePr/>
          <p:nvPr/>
        </p:nvGraphicFramePr>
        <p:xfrm>
          <a:off x="4803568" y="3154153"/>
          <a:ext cx="4132800" cy="3174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41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r="5009"/>
          <a:stretch>
            <a:fillRect/>
          </a:stretch>
        </p:blipFill>
        <p:spPr bwMode="auto">
          <a:xfrm>
            <a:off x="611188" y="1924050"/>
            <a:ext cx="5095875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 4"/>
          <p:cNvGrpSpPr>
            <a:grpSpLocks/>
          </p:cNvGrpSpPr>
          <p:nvPr/>
        </p:nvGrpSpPr>
        <p:grpSpPr bwMode="auto">
          <a:xfrm>
            <a:off x="5795963" y="2205038"/>
            <a:ext cx="3109912" cy="1954212"/>
            <a:chOff x="1597" y="8617"/>
            <a:chExt cx="5305" cy="3240"/>
          </a:xfrm>
        </p:grpSpPr>
        <p:sp>
          <p:nvSpPr>
            <p:cNvPr id="21509" name="Text Box 5"/>
            <p:cNvSpPr txBox="1">
              <a:spLocks noChangeAspect="1" noChangeArrowheads="1"/>
            </p:cNvSpPr>
            <p:nvPr/>
          </p:nvSpPr>
          <p:spPr bwMode="auto">
            <a:xfrm>
              <a:off x="2816" y="9559"/>
              <a:ext cx="458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b="1"/>
                <a:t>=</a:t>
              </a:r>
              <a:endParaRPr lang="de-DE" sz="2400"/>
            </a:p>
          </p:txBody>
        </p:sp>
        <p:sp>
          <p:nvSpPr>
            <p:cNvPr id="21510" name="Rectangle 6"/>
            <p:cNvSpPr>
              <a:spLocks noChangeAspect="1" noChangeArrowheads="1"/>
            </p:cNvSpPr>
            <p:nvPr/>
          </p:nvSpPr>
          <p:spPr bwMode="auto">
            <a:xfrm>
              <a:off x="3274" y="9407"/>
              <a:ext cx="914" cy="751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11" name="Rectangle 7"/>
            <p:cNvSpPr>
              <a:spLocks noChangeAspect="1" noChangeArrowheads="1"/>
            </p:cNvSpPr>
            <p:nvPr/>
          </p:nvSpPr>
          <p:spPr bwMode="auto">
            <a:xfrm>
              <a:off x="4648" y="9711"/>
              <a:ext cx="1219" cy="13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12" name="Rectangle 8"/>
            <p:cNvSpPr>
              <a:spLocks noChangeAspect="1" noChangeArrowheads="1"/>
            </p:cNvSpPr>
            <p:nvPr/>
          </p:nvSpPr>
          <p:spPr bwMode="auto">
            <a:xfrm>
              <a:off x="6324" y="9407"/>
              <a:ext cx="305" cy="751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13" name="Rectangle 9"/>
            <p:cNvSpPr>
              <a:spLocks noChangeAspect="1" noChangeArrowheads="1"/>
            </p:cNvSpPr>
            <p:nvPr/>
          </p:nvSpPr>
          <p:spPr bwMode="auto">
            <a:xfrm>
              <a:off x="1600" y="9407"/>
              <a:ext cx="1219" cy="877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514" name="Text Box 10"/>
            <p:cNvSpPr txBox="1">
              <a:spLocks noChangeAspect="1" noChangeArrowheads="1"/>
            </p:cNvSpPr>
            <p:nvPr/>
          </p:nvSpPr>
          <p:spPr bwMode="auto">
            <a:xfrm>
              <a:off x="4188" y="9559"/>
              <a:ext cx="457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b="1"/>
                <a:t>+</a:t>
              </a:r>
              <a:endParaRPr lang="de-DE" sz="2400"/>
            </a:p>
          </p:txBody>
        </p:sp>
        <p:sp>
          <p:nvSpPr>
            <p:cNvPr id="21515" name="Text Box 11"/>
            <p:cNvSpPr txBox="1">
              <a:spLocks noChangeAspect="1" noChangeArrowheads="1"/>
            </p:cNvSpPr>
            <p:nvPr/>
          </p:nvSpPr>
          <p:spPr bwMode="auto">
            <a:xfrm>
              <a:off x="5867" y="9559"/>
              <a:ext cx="457" cy="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b="1"/>
                <a:t>+</a:t>
              </a:r>
              <a:endParaRPr lang="de-DE" sz="2400"/>
            </a:p>
          </p:txBody>
        </p:sp>
        <p:sp>
          <p:nvSpPr>
            <p:cNvPr id="21516" name="Text Box 12"/>
            <p:cNvSpPr txBox="1">
              <a:spLocks noChangeAspect="1" noChangeArrowheads="1"/>
            </p:cNvSpPr>
            <p:nvPr/>
          </p:nvSpPr>
          <p:spPr bwMode="auto">
            <a:xfrm>
              <a:off x="1597" y="10417"/>
              <a:ext cx="1620" cy="14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200"/>
                <a:t>Substituted </a:t>
              </a:r>
            </a:p>
            <a:p>
              <a:r>
                <a:rPr lang="de-DE" sz="1200"/>
                <a:t>fossil energy</a:t>
              </a:r>
            </a:p>
          </p:txBody>
        </p:sp>
        <p:sp>
          <p:nvSpPr>
            <p:cNvPr id="21517" name="Text Box 13"/>
            <p:cNvSpPr txBox="1">
              <a:spLocks noChangeAspect="1" noChangeArrowheads="1"/>
            </p:cNvSpPr>
            <p:nvPr/>
          </p:nvSpPr>
          <p:spPr bwMode="auto">
            <a:xfrm>
              <a:off x="3397" y="10417"/>
              <a:ext cx="3505" cy="1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200"/>
                <a:t>Energy supply</a:t>
              </a:r>
            </a:p>
            <a:p>
              <a:r>
                <a:rPr lang="de-DE" sz="1200"/>
                <a:t>for construction, operating </a:t>
              </a:r>
            </a:p>
            <a:p>
              <a:r>
                <a:rPr lang="de-DE" sz="1200"/>
                <a:t>and disposal</a:t>
              </a:r>
            </a:p>
          </p:txBody>
        </p:sp>
        <p:sp>
          <p:nvSpPr>
            <p:cNvPr id="21518" name="Text Box 14"/>
            <p:cNvSpPr txBox="1">
              <a:spLocks noChangeAspect="1" noChangeArrowheads="1"/>
            </p:cNvSpPr>
            <p:nvPr/>
          </p:nvSpPr>
          <p:spPr bwMode="auto">
            <a:xfrm>
              <a:off x="1597" y="8617"/>
              <a:ext cx="5040" cy="6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600" b="1"/>
                <a:t>Energy Payback Time (EPT):</a:t>
              </a:r>
              <a:endParaRPr lang="de-DE" sz="2400"/>
            </a:p>
          </p:txBody>
        </p:sp>
      </p:grpSp>
      <p:sp>
        <p:nvSpPr>
          <p:cNvPr id="11268" name="Titel 14"/>
          <p:cNvSpPr>
            <a:spLocks noGrp="1"/>
          </p:cNvSpPr>
          <p:nvPr>
            <p:ph type="title"/>
          </p:nvPr>
        </p:nvSpPr>
        <p:spPr bwMode="auto">
          <a:xfrm>
            <a:off x="404813" y="874713"/>
            <a:ext cx="8304212" cy="10715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/>
              <a:t>Energy Payback Time (EPT)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813" y="874713"/>
            <a:ext cx="8304212" cy="1071562"/>
          </a:xfrm>
        </p:spPr>
        <p:txBody>
          <a:bodyPr/>
          <a:lstStyle/>
          <a:p>
            <a:pPr defTabSz="914175" eaLnBrk="1" fontAlgn="auto" hangingPunct="1">
              <a:spcAft>
                <a:spcPts val="0"/>
              </a:spcAft>
              <a:defRPr/>
            </a:pPr>
            <a:r>
              <a:rPr dirty="0" err="1"/>
              <a:t>Energy</a:t>
            </a:r>
            <a:r>
              <a:rPr dirty="0"/>
              <a:t> </a:t>
            </a:r>
            <a:r>
              <a:rPr dirty="0" err="1"/>
              <a:t>and</a:t>
            </a:r>
            <a:r>
              <a:rPr dirty="0"/>
              <a:t> CO</a:t>
            </a:r>
            <a:r>
              <a:rPr sz="1400" dirty="0"/>
              <a:t>2</a:t>
            </a:r>
            <a:r>
              <a:rPr dirty="0"/>
              <a:t> Payback Time</a:t>
            </a:r>
          </a:p>
        </p:txBody>
      </p:sp>
      <p:graphicFrame>
        <p:nvGraphicFramePr>
          <p:cNvPr id="7170" name="Object 4"/>
          <p:cNvGraphicFramePr>
            <a:graphicFrameLocks/>
          </p:cNvGraphicFramePr>
          <p:nvPr/>
        </p:nvGraphicFramePr>
        <p:xfrm>
          <a:off x="561975" y="1847850"/>
          <a:ext cx="7829550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Document" r:id="rId4" imgW="9674370" imgH="5363291" progId="Word.Document.8">
                  <p:embed/>
                </p:oleObj>
              </mc:Choice>
              <mc:Fallback>
                <p:oleObj name="Document" r:id="rId4" imgW="9674370" imgH="5363291" progId="Word.Documen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1847850"/>
                        <a:ext cx="7829550" cy="435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platzhalter 1"/>
          <p:cNvSpPr txBox="1">
            <a:spLocks/>
          </p:cNvSpPr>
          <p:nvPr/>
        </p:nvSpPr>
        <p:spPr bwMode="auto">
          <a:xfrm>
            <a:off x="250825" y="5732463"/>
            <a:ext cx="83058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26" tIns="41463" rIns="82926" bIns="41463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2450"/>
              </a:lnSpc>
              <a:spcBef>
                <a:spcPct val="20000"/>
              </a:spcBef>
              <a:spcAft>
                <a:spcPts val="550"/>
              </a:spcAft>
              <a:buSzPct val="130000"/>
            </a:pPr>
            <a:r>
              <a:rPr lang="de-DE" sz="800"/>
              <a:t>Reference System: 12 WEC - Lifetime Foundation 20 a – load duration 3900 h/a – Maintenance: ½ Gearbox, 15 Rotorplates, 120 Helicopter , 180 Ship transports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04813" y="2189163"/>
            <a:ext cx="8304212" cy="401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endParaRPr sz="2800" dirty="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</a:pPr>
            <a:endParaRPr sz="2800" dirty="0">
              <a:latin typeface="Arial" charset="0"/>
              <a:cs typeface="Arial" charset="0"/>
            </a:endParaRPr>
          </a:p>
          <a:p>
            <a:pPr indent="0" defTabSz="912813">
              <a:lnSpc>
                <a:spcPct val="80000"/>
              </a:lnSpc>
              <a:spcAft>
                <a:spcPts val="550"/>
              </a:spcAft>
              <a:buNone/>
            </a:pPr>
            <a:r>
              <a:rPr sz="2800" b="1" dirty="0" smtClean="0">
                <a:latin typeface="Arial" charset="0"/>
                <a:cs typeface="Arial" charset="0"/>
              </a:rPr>
              <a:t>        </a:t>
            </a:r>
            <a:r>
              <a:rPr sz="2800" dirty="0" err="1" smtClean="0">
                <a:latin typeface="Arial" charset="0"/>
                <a:cs typeface="Arial" charset="0"/>
              </a:rPr>
              <a:t>Results</a:t>
            </a:r>
            <a:r>
              <a:rPr sz="2800" dirty="0" smtClean="0">
                <a:latin typeface="Arial" charset="0"/>
                <a:cs typeface="Arial" charset="0"/>
              </a:rPr>
              <a:t> </a:t>
            </a:r>
            <a:r>
              <a:rPr sz="2800" dirty="0" err="1">
                <a:latin typeface="Arial" charset="0"/>
                <a:cs typeface="Arial" charset="0"/>
              </a:rPr>
              <a:t>of</a:t>
            </a:r>
            <a:r>
              <a:rPr sz="2800" dirty="0">
                <a:latin typeface="Arial" charset="0"/>
                <a:cs typeface="Arial" charset="0"/>
              </a:rPr>
              <a:t> </a:t>
            </a:r>
            <a:r>
              <a:rPr sz="2800" dirty="0" err="1">
                <a:latin typeface="Arial" charset="0"/>
                <a:cs typeface="Arial" charset="0"/>
              </a:rPr>
              <a:t>the</a:t>
            </a:r>
            <a:r>
              <a:rPr sz="2800" dirty="0">
                <a:latin typeface="Arial" charset="0"/>
                <a:cs typeface="Arial" charset="0"/>
              </a:rPr>
              <a:t> wind park </a:t>
            </a:r>
            <a:r>
              <a:rPr sz="2800" dirty="0" err="1">
                <a:latin typeface="Arial" charset="0"/>
                <a:cs typeface="Arial" charset="0"/>
              </a:rPr>
              <a:t>alpha</a:t>
            </a:r>
            <a:r>
              <a:rPr sz="2800" dirty="0">
                <a:latin typeface="Arial" charset="0"/>
                <a:cs typeface="Arial" charset="0"/>
              </a:rPr>
              <a:t> </a:t>
            </a:r>
            <a:r>
              <a:rPr sz="2800" dirty="0" err="1" smtClean="0">
                <a:latin typeface="Arial" charset="0"/>
                <a:cs typeface="Arial" charset="0"/>
              </a:rPr>
              <a:t>ventus</a:t>
            </a:r>
            <a:endParaRPr sz="2800" dirty="0" smtClean="0">
              <a:latin typeface="Arial" charset="0"/>
              <a:cs typeface="Arial" charset="0"/>
            </a:endParaRPr>
          </a:p>
          <a:p>
            <a:pPr indent="0" defTabSz="912813">
              <a:lnSpc>
                <a:spcPct val="80000"/>
              </a:lnSpc>
              <a:spcAft>
                <a:spcPts val="550"/>
              </a:spcAft>
              <a:buNone/>
            </a:pPr>
            <a:r>
              <a:rPr lang="de-DE" sz="2800" b="1" dirty="0" smtClean="0">
                <a:latin typeface="Arial" charset="0"/>
                <a:cs typeface="Arial" charset="0"/>
              </a:rPr>
              <a:t>                   </a:t>
            </a:r>
            <a:r>
              <a:rPr lang="de-DE" sz="2000" b="1" dirty="0" smtClean="0">
                <a:latin typeface="Arial" charset="0"/>
                <a:cs typeface="Arial" charset="0"/>
              </a:rPr>
              <a:t>All </a:t>
            </a:r>
            <a:r>
              <a:rPr lang="de-DE" sz="2000" b="1" dirty="0" err="1" smtClean="0">
                <a:latin typeface="Arial" charset="0"/>
                <a:cs typeface="Arial" charset="0"/>
              </a:rPr>
              <a:t>considered</a:t>
            </a:r>
            <a:r>
              <a:rPr lang="de-DE" sz="2000" b="1" dirty="0" smtClean="0">
                <a:latin typeface="Arial" charset="0"/>
                <a:cs typeface="Arial" charset="0"/>
              </a:rPr>
              <a:t> </a:t>
            </a:r>
            <a:r>
              <a:rPr lang="de-DE" sz="2000" b="1" dirty="0" err="1" smtClean="0">
                <a:latin typeface="Arial" charset="0"/>
                <a:cs typeface="Arial" charset="0"/>
              </a:rPr>
              <a:t>eco-indicators</a:t>
            </a:r>
            <a:endParaRPr sz="2000" b="1" dirty="0">
              <a:latin typeface="Arial" charset="0"/>
              <a:cs typeface="Arial" charset="0"/>
            </a:endParaRPr>
          </a:p>
        </p:txBody>
      </p:sp>
      <p:sp>
        <p:nvSpPr>
          <p:cNvPr id="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04813" y="874713"/>
            <a:ext cx="8304212" cy="10715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383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813" y="874713"/>
            <a:ext cx="8304212" cy="1071562"/>
          </a:xfrm>
        </p:spPr>
        <p:txBody>
          <a:bodyPr/>
          <a:lstStyle/>
          <a:p>
            <a:pPr defTabSz="913724" eaLnBrk="1" fontAlgn="auto" hangingPunct="1">
              <a:spcAft>
                <a:spcPts val="0"/>
              </a:spcAft>
              <a:defRPr/>
            </a:pPr>
            <a:r>
              <a:rPr sz="2400" dirty="0"/>
              <a:t>Possible effect-classes and -indicators</a:t>
            </a:r>
            <a:br>
              <a:rPr sz="2400" dirty="0"/>
            </a:br>
            <a:r>
              <a:rPr sz="2400" dirty="0"/>
              <a:t>in Life Cycle Analysis (1)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407988" y="1704975"/>
          <a:ext cx="8050212" cy="469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Document" r:id="rId4" imgW="10215092" imgH="5954614" progId="Word.Document.8">
                  <p:embed/>
                </p:oleObj>
              </mc:Choice>
              <mc:Fallback>
                <p:oleObj name="Document" r:id="rId4" imgW="10215092" imgH="5954614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374" t="-1489" b="2980"/>
                      <a:stretch>
                        <a:fillRect/>
                      </a:stretch>
                    </p:blipFill>
                    <p:spPr bwMode="auto">
                      <a:xfrm>
                        <a:off x="407988" y="1704975"/>
                        <a:ext cx="8050212" cy="469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813" y="874713"/>
            <a:ext cx="8304212" cy="1071562"/>
          </a:xfrm>
        </p:spPr>
        <p:txBody>
          <a:bodyPr/>
          <a:lstStyle/>
          <a:p>
            <a:pPr defTabSz="913724" eaLnBrk="1" fontAlgn="auto" hangingPunct="1">
              <a:spcAft>
                <a:spcPts val="0"/>
              </a:spcAft>
              <a:defRPr/>
            </a:pPr>
            <a:r>
              <a:rPr lang="en-US" sz="2400" dirty="0"/>
              <a:t>Possible effect-classes and -indicators</a:t>
            </a:r>
            <a:br>
              <a:rPr lang="en-US" sz="2400" dirty="0"/>
            </a:br>
            <a:r>
              <a:rPr lang="en-US" sz="2400" dirty="0"/>
              <a:t>in Life-Cycle Analysis</a:t>
            </a:r>
            <a:r>
              <a:rPr sz="2400" dirty="0"/>
              <a:t> (2)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438150" y="1838325"/>
          <a:ext cx="798195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Document" r:id="rId4" imgW="9764956" imgH="5551371" progId="Word.Document.8">
                  <p:embed/>
                </p:oleObj>
              </mc:Choice>
              <mc:Fallback>
                <p:oleObj name="Document" r:id="rId4" imgW="9764956" imgH="5551371" progId="Word.Documen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50" y="1838325"/>
                        <a:ext cx="798195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813" y="874713"/>
            <a:ext cx="8304212" cy="1071562"/>
          </a:xfrm>
        </p:spPr>
        <p:txBody>
          <a:bodyPr/>
          <a:lstStyle/>
          <a:p>
            <a:pPr defTabSz="914288" eaLnBrk="1" fontAlgn="auto" hangingPunct="1">
              <a:spcAft>
                <a:spcPts val="0"/>
              </a:spcAft>
              <a:defRPr/>
            </a:pPr>
            <a:r>
              <a:rPr dirty="0"/>
              <a:t>Classification of the results</a:t>
            </a:r>
            <a:br>
              <a:rPr dirty="0"/>
            </a:br>
            <a:r>
              <a:rPr sz="2000" dirty="0">
                <a:solidFill>
                  <a:srgbClr val="8DAE10"/>
                </a:solidFill>
              </a:rPr>
              <a:t>Comparison with German Power Mix (uniform ranking)</a:t>
            </a:r>
            <a:endParaRPr sz="2000" dirty="0"/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0" y="0"/>
            <a:ext cx="168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168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graphicFrame>
        <p:nvGraphicFramePr>
          <p:cNvPr id="6" name="Diagramm 5"/>
          <p:cNvGraphicFramePr/>
          <p:nvPr/>
        </p:nvGraphicFramePr>
        <p:xfrm>
          <a:off x="1500166" y="1645178"/>
          <a:ext cx="5808137" cy="4808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95288" y="1412875"/>
            <a:ext cx="8569325" cy="525621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260350" defTabSz="912813">
              <a:lnSpc>
                <a:spcPct val="80000"/>
              </a:lnSpc>
              <a:spcAft>
                <a:spcPts val="550"/>
              </a:spcAft>
              <a:defRPr/>
            </a:pPr>
            <a:r>
              <a:rPr sz="2000">
                <a:latin typeface="Arial" charset="0"/>
                <a:cs typeface="Arial" charset="0"/>
              </a:rPr>
              <a:t>The use of wind energy is worldwide growing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  <a:defRPr/>
            </a:pPr>
            <a:endParaRPr sz="200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defRPr/>
            </a:pPr>
            <a:r>
              <a:rPr sz="2000">
                <a:latin typeface="Arial" charset="0"/>
                <a:cs typeface="Arial" charset="0"/>
              </a:rPr>
              <a:t>Wind energy is very material intensive → that needs energy 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 typeface="Wingdings" pitchFamily="2" charset="2"/>
              <a:buNone/>
              <a:defRPr/>
            </a:pPr>
            <a:r>
              <a:rPr sz="2000">
                <a:latin typeface="Arial" charset="0"/>
                <a:cs typeface="Arial" charset="0"/>
              </a:rPr>
              <a:t>→ emissions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  <a:defRPr/>
            </a:pPr>
            <a:endParaRPr sz="200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defRPr/>
            </a:pPr>
            <a:r>
              <a:rPr sz="2000" err="1">
                <a:latin typeface="Arial" charset="0"/>
                <a:cs typeface="Arial" charset="0"/>
              </a:rPr>
              <a:t>Ecobalances</a:t>
            </a:r>
            <a:r>
              <a:rPr sz="2000">
                <a:latin typeface="Arial" charset="0"/>
                <a:cs typeface="Arial" charset="0"/>
              </a:rPr>
              <a:t> give information about sustainability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defRPr/>
            </a:pPr>
            <a:endParaRPr sz="2000">
              <a:latin typeface="Arial" charset="0"/>
              <a:cs typeface="Arial" charset="0"/>
            </a:endParaRPr>
          </a:p>
          <a:p>
            <a:pPr marL="266700" indent="-266700" defTabSz="912813">
              <a:lnSpc>
                <a:spcPct val="80000"/>
              </a:lnSpc>
              <a:spcAft>
                <a:spcPts val="550"/>
              </a:spcAft>
              <a:defRPr/>
            </a:pPr>
            <a:r>
              <a:rPr sz="2000">
                <a:latin typeface="Arial" charset="0"/>
                <a:cs typeface="Arial" charset="0"/>
              </a:rPr>
              <a:t>The energetic and CO</a:t>
            </a:r>
            <a:r>
              <a:rPr sz="2000" baseline="-25000">
                <a:latin typeface="Arial" charset="0"/>
                <a:cs typeface="Arial" charset="0"/>
              </a:rPr>
              <a:t>2</a:t>
            </a:r>
            <a:r>
              <a:rPr sz="2000">
                <a:latin typeface="Arial" charset="0"/>
                <a:cs typeface="Arial" charset="0"/>
              </a:rPr>
              <a:t> payback time for wind parks is about one year and less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  <a:defRPr/>
            </a:pPr>
            <a:endParaRPr sz="2000">
              <a:latin typeface="Arial" charset="0"/>
              <a:cs typeface="Arial" charset="0"/>
            </a:endParaRPr>
          </a:p>
          <a:p>
            <a:pPr marL="266700" indent="-266700" defTabSz="912813">
              <a:lnSpc>
                <a:spcPct val="80000"/>
              </a:lnSpc>
              <a:spcAft>
                <a:spcPts val="550"/>
              </a:spcAft>
              <a:defRPr/>
            </a:pPr>
            <a:r>
              <a:rPr sz="2000">
                <a:latin typeface="Arial" charset="0"/>
                <a:cs typeface="Arial" charset="0"/>
              </a:rPr>
              <a:t>Electricity from wind is much more sustainable as electricity from fossils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 typeface="Wingdings" pitchFamily="2" charset="2"/>
              <a:buNone/>
              <a:defRPr/>
            </a:pPr>
            <a:endParaRPr sz="2000">
              <a:latin typeface="Arial" charset="0"/>
              <a:cs typeface="Arial" charset="0"/>
            </a:endParaRPr>
          </a:p>
          <a:p>
            <a:pPr marL="266700" indent="-266700" defTabSz="912813">
              <a:lnSpc>
                <a:spcPct val="80000"/>
              </a:lnSpc>
              <a:spcAft>
                <a:spcPts val="550"/>
              </a:spcAft>
              <a:defRPr/>
            </a:pPr>
            <a:r>
              <a:rPr sz="2000">
                <a:latin typeface="Arial" charset="0"/>
                <a:cs typeface="Arial" charset="0"/>
              </a:rPr>
              <a:t>A sustainability check must be part of every planning of new energy systems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defRPr/>
            </a:pPr>
            <a:endParaRPr sz="280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  <a:defRPr/>
            </a:pPr>
            <a:endParaRPr sz="2800">
              <a:latin typeface="Arial" charset="0"/>
              <a:cs typeface="Arial" charset="0"/>
            </a:endParaRPr>
          </a:p>
        </p:txBody>
      </p:sp>
      <p:sp>
        <p:nvSpPr>
          <p:cNvPr id="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04813" y="874713"/>
            <a:ext cx="8304212" cy="4667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dirty="0"/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103438" y="496888"/>
            <a:ext cx="4989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0" y="404813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GB" sz="4000" b="1">
              <a:solidFill>
                <a:schemeClr val="tx2"/>
              </a:solidFill>
            </a:endParaRPr>
          </a:p>
        </p:txBody>
      </p:sp>
      <p:pic>
        <p:nvPicPr>
          <p:cNvPr id="24580" name="Picture 7" descr="C:\Dokumente und Einstellungen\wagner\Desktop\WEK_Ostfriesland_Ostern 12_alle Enercon\Greetsi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981075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79388" y="1268413"/>
            <a:ext cx="83534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/>
              <a:t>Thank you for your attention</a:t>
            </a:r>
          </a:p>
          <a:p>
            <a:endParaRPr lang="de-DE" sz="3200" b="1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33963" y="3429000"/>
            <a:ext cx="252028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 smtClean="0"/>
              <a:t>History Wind mills in the Netherlands</a:t>
            </a:r>
            <a:endParaRPr lang="de-DE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04813" y="874713"/>
            <a:ext cx="8304212" cy="10715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dirty="0" err="1"/>
              <a:t>Electricity</a:t>
            </a:r>
            <a:r>
              <a:rPr dirty="0"/>
              <a:t> </a:t>
            </a:r>
            <a:r>
              <a:rPr dirty="0" err="1"/>
              <a:t>from</a:t>
            </a:r>
            <a:r>
              <a:rPr dirty="0"/>
              <a:t> wind </a:t>
            </a:r>
            <a:r>
              <a:rPr dirty="0" err="1"/>
              <a:t>energy</a:t>
            </a:r>
            <a:endParaRPr dirty="0"/>
          </a:p>
        </p:txBody>
      </p:sp>
      <p:sp>
        <p:nvSpPr>
          <p:cNvPr id="14339" name="Rectangle 57"/>
          <p:cNvSpPr>
            <a:spLocks noChangeAspect="1" noChangeArrowheads="1"/>
          </p:cNvSpPr>
          <p:nvPr/>
        </p:nvSpPr>
        <p:spPr bwMode="auto">
          <a:xfrm>
            <a:off x="4716463" y="5876925"/>
            <a:ext cx="42592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18000" anchor="b" anchorCtr="1"/>
          <a:lstStyle/>
          <a:p>
            <a:pPr eaLnBrk="0" hangingPunct="0">
              <a:lnSpc>
                <a:spcPct val="85000"/>
              </a:lnSpc>
            </a:pPr>
            <a:r>
              <a:rPr lang="de-DE" sz="800">
                <a:solidFill>
                  <a:schemeClr val="tx2"/>
                </a:solidFill>
              </a:rPr>
              <a:t>Source: Global Wind  Satistics; Global Wind Energy Council, </a:t>
            </a:r>
            <a:r>
              <a:rPr lang="de-DE" sz="800">
                <a:solidFill>
                  <a:schemeClr val="tx2"/>
                </a:solidFill>
                <a:hlinkClick r:id="rId3"/>
              </a:rPr>
              <a:t>www.gwec.net</a:t>
            </a:r>
            <a:r>
              <a:rPr lang="de-DE" sz="800">
                <a:solidFill>
                  <a:schemeClr val="tx2"/>
                </a:solidFill>
              </a:rPr>
              <a:t>, </a:t>
            </a:r>
          </a:p>
          <a:p>
            <a:pPr eaLnBrk="0" hangingPunct="0">
              <a:lnSpc>
                <a:spcPct val="85000"/>
              </a:lnSpc>
            </a:pPr>
            <a:r>
              <a:rPr lang="de-DE" sz="800">
                <a:solidFill>
                  <a:schemeClr val="tx2"/>
                </a:solidFill>
              </a:rPr>
              <a:t>Status 10 Feb. 2013</a:t>
            </a:r>
          </a:p>
        </p:txBody>
      </p:sp>
      <p:graphicFrame>
        <p:nvGraphicFramePr>
          <p:cNvPr id="7" name="Group 12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2283466"/>
              </p:ext>
            </p:extLst>
          </p:nvPr>
        </p:nvGraphicFramePr>
        <p:xfrm>
          <a:off x="5076825" y="1557338"/>
          <a:ext cx="3382963" cy="4406116"/>
        </p:xfrm>
        <a:graphic>
          <a:graphicData uri="http://schemas.openxmlformats.org/drawingml/2006/table">
            <a:tbl>
              <a:tblPr/>
              <a:tblGrid>
                <a:gridCol w="891067"/>
                <a:gridCol w="1590544"/>
                <a:gridCol w="901352"/>
              </a:tblGrid>
              <a:tr h="432048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Status of installed wind power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Rated Capacity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End of 2012  [GW]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Share worldwide [%]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China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3590925" algn="l"/>
                        </a:tabLst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3590925" algn="l"/>
                        </a:tabLst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USA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3590925" algn="l"/>
                        </a:tabLst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3590925" algn="l"/>
                        </a:tabLst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7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Germany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3590925" algn="l"/>
                        </a:tabLst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617663" algn="l"/>
                          <a:tab pos="3590925" algn="l"/>
                        </a:tabLst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Spain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India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Italy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Great Britain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France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Canada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40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Portugal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3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Remaining countries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3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L="17992" marR="91402"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283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17992" marR="91402"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404" name="Picture 66" descr="C:\Dokumente und Einstellungen\wagner\Desktop\WEK_Ostfriesland_Ostern 12_alle Enercon\P1000163.jpg"/>
          <p:cNvPicPr>
            <a:picLocks noChangeArrowheads="1"/>
          </p:cNvPicPr>
          <p:nvPr/>
        </p:nvPicPr>
        <p:blipFill>
          <a:blip r:embed="rId4" cstate="print"/>
          <a:srcRect r="12756"/>
          <a:stretch>
            <a:fillRect/>
          </a:stretch>
        </p:blipFill>
        <p:spPr bwMode="auto">
          <a:xfrm>
            <a:off x="1042988" y="1484313"/>
            <a:ext cx="34575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545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                           </a:t>
            </a:r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                           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/>
              <a:t>D</a:t>
            </a:r>
            <a:r>
              <a:rPr lang="de-DE" b="1" dirty="0" err="1" smtClean="0"/>
              <a:t>iscussion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365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J:\06.04.2012\Korrosionsschut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9238" y="1772816"/>
            <a:ext cx="3945842" cy="430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43608" y="980728"/>
            <a:ext cx="8604856" cy="720080"/>
          </a:xfrm>
        </p:spPr>
        <p:txBody>
          <a:bodyPr/>
          <a:lstStyle/>
          <a:p>
            <a:pPr eaLnBrk="1" hangingPunct="1"/>
            <a:r>
              <a:rPr lang="de-DE" sz="2800" dirty="0" smtClean="0">
                <a:latin typeface="Arial" pitchFamily="34" charset="0"/>
                <a:cs typeface="Arial" pitchFamily="34" charset="0"/>
              </a:rPr>
              <a:t>   Maintenance: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Repair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corrosion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protection</a:t>
            </a:r>
            <a:endParaRPr lang="de-DE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Textfeld 5"/>
          <p:cNvSpPr txBox="1">
            <a:spLocks noChangeArrowheads="1"/>
          </p:cNvSpPr>
          <p:nvPr/>
        </p:nvSpPr>
        <p:spPr bwMode="auto">
          <a:xfrm>
            <a:off x="1403648" y="5373688"/>
            <a:ext cx="8855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800" dirty="0" err="1"/>
              <a:t>Photo</a:t>
            </a:r>
            <a:r>
              <a:rPr lang="de-DE" sz="800" dirty="0"/>
              <a:t>: Helmut Müller; Sonne, Wind und Wärme 4/2012</a:t>
            </a:r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6876256" y="5505738"/>
            <a:ext cx="1368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800" dirty="0" smtClean="0"/>
              <a:t>This </a:t>
            </a:r>
            <a:r>
              <a:rPr lang="de-DE" sz="800" dirty="0" err="1" smtClean="0"/>
              <a:t>foto</a:t>
            </a:r>
            <a:r>
              <a:rPr lang="de-DE" sz="800" dirty="0" smtClean="0"/>
              <a:t> was not </a:t>
            </a:r>
            <a:r>
              <a:rPr lang="de-DE" sz="800" dirty="0" err="1" smtClean="0"/>
              <a:t>made</a:t>
            </a:r>
            <a:r>
              <a:rPr lang="de-DE" sz="800" dirty="0" smtClean="0"/>
              <a:t> in wind park </a:t>
            </a:r>
            <a:r>
              <a:rPr lang="de-DE" sz="800" dirty="0" err="1" smtClean="0"/>
              <a:t>alpha</a:t>
            </a:r>
            <a:r>
              <a:rPr lang="de-DE" sz="800" dirty="0" smtClean="0"/>
              <a:t> </a:t>
            </a:r>
            <a:r>
              <a:rPr lang="de-DE" sz="800" dirty="0" err="1" smtClean="0"/>
              <a:t>ventus</a:t>
            </a:r>
            <a:endParaRPr lang="de-DE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640" y="875428"/>
            <a:ext cx="8304480" cy="1071247"/>
          </a:xfrm>
        </p:spPr>
        <p:txBody>
          <a:bodyPr/>
          <a:lstStyle/>
          <a:p>
            <a:pPr defTabSz="914288" eaLnBrk="1" fontAlgn="auto" hangingPunct="1">
              <a:spcAft>
                <a:spcPts val="0"/>
              </a:spcAft>
              <a:defRPr/>
            </a:pP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dirty="0" smtClean="0"/>
              <a:t>6x </a:t>
            </a:r>
            <a:r>
              <a:rPr dirty="0" err="1"/>
              <a:t>Multibrid</a:t>
            </a:r>
            <a:r>
              <a:rPr dirty="0"/>
              <a:t> M5000</a:t>
            </a:r>
            <a:br>
              <a:rPr dirty="0"/>
            </a:br>
            <a:r>
              <a:rPr lang="de-DE" sz="2000" dirty="0">
                <a:solidFill>
                  <a:srgbClr val="8DAE10"/>
                </a:solidFill>
              </a:rPr>
              <a:t> </a:t>
            </a:r>
            <a:r>
              <a:rPr lang="de-DE" sz="2000" dirty="0" err="1">
                <a:solidFill>
                  <a:srgbClr val="8DAE10"/>
                </a:solidFill>
              </a:rPr>
              <a:t>Cumulated</a:t>
            </a:r>
            <a:r>
              <a:rPr lang="de-DE" sz="2000" dirty="0">
                <a:solidFill>
                  <a:srgbClr val="8DAE10"/>
                </a:solidFill>
              </a:rPr>
              <a:t> </a:t>
            </a:r>
            <a:r>
              <a:rPr lang="de-DE" sz="2000" dirty="0" err="1">
                <a:solidFill>
                  <a:srgbClr val="8DAE10"/>
                </a:solidFill>
              </a:rPr>
              <a:t>energy</a:t>
            </a:r>
            <a:r>
              <a:rPr lang="de-DE" sz="2000" dirty="0">
                <a:solidFill>
                  <a:srgbClr val="8DAE10"/>
                </a:solidFill>
              </a:rPr>
              <a:t> </a:t>
            </a:r>
            <a:r>
              <a:rPr lang="de-DE" sz="2000" dirty="0" err="1">
                <a:solidFill>
                  <a:srgbClr val="8DAE10"/>
                </a:solidFill>
              </a:rPr>
              <a:t>demand</a:t>
            </a:r>
            <a:endParaRPr sz="2000" dirty="0">
              <a:solidFill>
                <a:srgbClr val="8DAE10"/>
              </a:solidFill>
            </a:endParaRP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graphicFrame>
        <p:nvGraphicFramePr>
          <p:cNvPr id="7" name="Diagramm 6"/>
          <p:cNvGraphicFramePr/>
          <p:nvPr/>
        </p:nvGraphicFramePr>
        <p:xfrm>
          <a:off x="4049235" y="1599933"/>
          <a:ext cx="4959360" cy="3809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m 7"/>
          <p:cNvGraphicFramePr/>
          <p:nvPr/>
        </p:nvGraphicFramePr>
        <p:xfrm>
          <a:off x="287365" y="3154153"/>
          <a:ext cx="4136400" cy="3005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Gerade Verbindung mit Pfeil 8"/>
          <p:cNvCxnSpPr/>
          <p:nvPr/>
        </p:nvCxnSpPr>
        <p:spPr>
          <a:xfrm rot="10800000" flipV="1">
            <a:off x="3810240" y="3015043"/>
            <a:ext cx="639360" cy="259173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1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640" y="875428"/>
            <a:ext cx="8304480" cy="1071247"/>
          </a:xfrm>
        </p:spPr>
        <p:txBody>
          <a:bodyPr/>
          <a:lstStyle/>
          <a:p>
            <a:pPr defTabSz="914288" eaLnBrk="1" fontAlgn="auto" hangingPunct="1">
              <a:spcAft>
                <a:spcPts val="0"/>
              </a:spcAft>
              <a:defRPr/>
            </a:pPr>
            <a:r>
              <a:rPr dirty="0" smtClean="0"/>
              <a:t>Results production 6x </a:t>
            </a:r>
            <a:r>
              <a:rPr dirty="0" err="1"/>
              <a:t>REpower</a:t>
            </a:r>
            <a:r>
              <a:rPr dirty="0"/>
              <a:t> 5M</a:t>
            </a:r>
            <a:br>
              <a:rPr dirty="0"/>
            </a:br>
            <a:r>
              <a:rPr lang="de-DE" sz="2000" dirty="0">
                <a:solidFill>
                  <a:srgbClr val="8DAE10"/>
                </a:solidFill>
              </a:rPr>
              <a:t> </a:t>
            </a:r>
            <a:r>
              <a:rPr lang="de-DE" sz="2000" dirty="0" err="1">
                <a:solidFill>
                  <a:srgbClr val="8DAE10"/>
                </a:solidFill>
              </a:rPr>
              <a:t>Cumulated</a:t>
            </a:r>
            <a:r>
              <a:rPr lang="de-DE" sz="2000" dirty="0">
                <a:solidFill>
                  <a:srgbClr val="8DAE10"/>
                </a:solidFill>
              </a:rPr>
              <a:t> </a:t>
            </a:r>
            <a:r>
              <a:rPr lang="de-DE" sz="2000" dirty="0" err="1">
                <a:solidFill>
                  <a:srgbClr val="8DAE10"/>
                </a:solidFill>
              </a:rPr>
              <a:t>energy</a:t>
            </a:r>
            <a:r>
              <a:rPr lang="de-DE" sz="2000" dirty="0">
                <a:solidFill>
                  <a:srgbClr val="8DAE10"/>
                </a:solidFill>
              </a:rPr>
              <a:t> </a:t>
            </a:r>
            <a:r>
              <a:rPr lang="de-DE" sz="2000" dirty="0" err="1">
                <a:solidFill>
                  <a:srgbClr val="8DAE10"/>
                </a:solidFill>
              </a:rPr>
              <a:t>demand</a:t>
            </a:r>
            <a:endParaRPr sz="2000" dirty="0">
              <a:solidFill>
                <a:srgbClr val="8DAE10"/>
              </a:solidFill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graphicFrame>
        <p:nvGraphicFramePr>
          <p:cNvPr id="8" name="Diagramm 7"/>
          <p:cNvGraphicFramePr/>
          <p:nvPr/>
        </p:nvGraphicFramePr>
        <p:xfrm>
          <a:off x="4049235" y="1599933"/>
          <a:ext cx="4959360" cy="3809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Diagramm 9"/>
          <p:cNvGraphicFramePr/>
          <p:nvPr/>
        </p:nvGraphicFramePr>
        <p:xfrm>
          <a:off x="287365" y="3154153"/>
          <a:ext cx="4136400" cy="323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Gerade Verbindung mit Pfeil 6"/>
          <p:cNvCxnSpPr/>
          <p:nvPr/>
        </p:nvCxnSpPr>
        <p:spPr>
          <a:xfrm flipH="1">
            <a:off x="4103999" y="3101434"/>
            <a:ext cx="319681" cy="12958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8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640" y="875428"/>
            <a:ext cx="8304480" cy="1071247"/>
          </a:xfrm>
        </p:spPr>
        <p:txBody>
          <a:bodyPr/>
          <a:lstStyle/>
          <a:p>
            <a:pPr defTabSz="914288" eaLnBrk="1" fontAlgn="auto" hangingPunct="1">
              <a:spcAft>
                <a:spcPts val="0"/>
              </a:spcAft>
              <a:defRPr/>
            </a:pP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dirty="0" smtClean="0"/>
              <a:t>6x </a:t>
            </a:r>
            <a:r>
              <a:rPr dirty="0" err="1"/>
              <a:t>Multibrid</a:t>
            </a:r>
            <a:r>
              <a:rPr dirty="0"/>
              <a:t> M5000</a:t>
            </a:r>
            <a:br>
              <a:rPr dirty="0"/>
            </a:br>
            <a:r>
              <a:rPr lang="de-DE" sz="2000" dirty="0">
                <a:solidFill>
                  <a:srgbClr val="8DAE10"/>
                </a:solidFill>
              </a:rPr>
              <a:t> Global </a:t>
            </a:r>
            <a:r>
              <a:rPr lang="de-DE" sz="2000" dirty="0" err="1">
                <a:solidFill>
                  <a:srgbClr val="8DAE10"/>
                </a:solidFill>
              </a:rPr>
              <a:t>warming</a:t>
            </a:r>
            <a:r>
              <a:rPr lang="de-DE" sz="2000" dirty="0">
                <a:solidFill>
                  <a:srgbClr val="8DAE10"/>
                </a:solidFill>
              </a:rPr>
              <a:t> potential</a:t>
            </a:r>
            <a:endParaRPr sz="2000" dirty="0">
              <a:solidFill>
                <a:srgbClr val="8DAE10"/>
              </a:solidFill>
            </a:endParaRP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graphicFrame>
        <p:nvGraphicFramePr>
          <p:cNvPr id="9" name="Diagramm 8"/>
          <p:cNvGraphicFramePr/>
          <p:nvPr/>
        </p:nvGraphicFramePr>
        <p:xfrm>
          <a:off x="4049235" y="1599933"/>
          <a:ext cx="4959360" cy="3809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m 6"/>
          <p:cNvGraphicFramePr/>
          <p:nvPr/>
        </p:nvGraphicFramePr>
        <p:xfrm>
          <a:off x="287366" y="3154153"/>
          <a:ext cx="4136399" cy="3005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Gerade Verbindung mit Pfeil 7"/>
          <p:cNvCxnSpPr/>
          <p:nvPr/>
        </p:nvCxnSpPr>
        <p:spPr>
          <a:xfrm flipH="1">
            <a:off x="4129919" y="3049600"/>
            <a:ext cx="319681" cy="129587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29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640" y="875428"/>
            <a:ext cx="8304480" cy="1071247"/>
          </a:xfrm>
        </p:spPr>
        <p:txBody>
          <a:bodyPr/>
          <a:lstStyle/>
          <a:p>
            <a:pPr defTabSz="914288" eaLnBrk="1" fontAlgn="auto" hangingPunct="1">
              <a:spcAft>
                <a:spcPts val="0"/>
              </a:spcAft>
              <a:defRPr/>
            </a:pP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dirty="0" smtClean="0"/>
              <a:t>6x </a:t>
            </a:r>
            <a:r>
              <a:rPr dirty="0" err="1"/>
              <a:t>REpower</a:t>
            </a:r>
            <a:r>
              <a:rPr dirty="0"/>
              <a:t> 5M</a:t>
            </a:r>
            <a:br>
              <a:rPr dirty="0"/>
            </a:br>
            <a:r>
              <a:rPr sz="2000" dirty="0">
                <a:solidFill>
                  <a:srgbClr val="8DAE10"/>
                </a:solidFill>
              </a:rPr>
              <a:t>Global warming potential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-180372"/>
            <a:ext cx="167556" cy="36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36" tIns="41468" rIns="82936" bIns="41468" anchor="ctr">
            <a:spAutoFit/>
          </a:bodyPr>
          <a:lstStyle/>
          <a:p>
            <a:endParaRPr lang="de-DE"/>
          </a:p>
        </p:txBody>
      </p:sp>
      <p:graphicFrame>
        <p:nvGraphicFramePr>
          <p:cNvPr id="7" name="Diagramm 6"/>
          <p:cNvGraphicFramePr/>
          <p:nvPr/>
        </p:nvGraphicFramePr>
        <p:xfrm>
          <a:off x="4049235" y="1599933"/>
          <a:ext cx="4959360" cy="3809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Diagramm 10"/>
          <p:cNvGraphicFramePr/>
          <p:nvPr/>
        </p:nvGraphicFramePr>
        <p:xfrm>
          <a:off x="287366" y="3154153"/>
          <a:ext cx="4136399" cy="3236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Gerade Verbindung mit Pfeil 7"/>
          <p:cNvCxnSpPr/>
          <p:nvPr/>
        </p:nvCxnSpPr>
        <p:spPr>
          <a:xfrm rot="10800000" flipV="1">
            <a:off x="3767040" y="3154710"/>
            <a:ext cx="639360" cy="231815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4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Ruben\Desktop\Studium\Arbeit\03.05.2013\Material\luftbild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 b="5623"/>
          <a:stretch/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525097"/>
              </p:ext>
            </p:extLst>
          </p:nvPr>
        </p:nvGraphicFramePr>
        <p:xfrm>
          <a:off x="5749173" y="3741408"/>
          <a:ext cx="3187377" cy="2774567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187377"/>
              </a:tblGrid>
              <a:tr h="304999">
                <a:tc>
                  <a:txBody>
                    <a:bodyPr/>
                    <a:lstStyle/>
                    <a:p>
                      <a:pPr algn="l"/>
                      <a:r>
                        <a:rPr lang="de-DE" sz="140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Around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="1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5,600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employees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4392" marR="84392" marT="45693" marB="4569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</a:tr>
              <a:tr h="304999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36,140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students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in total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4392" marR="84392" marT="45693" marB="4569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</a:tr>
              <a:tr h="304999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488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doctoral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students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4392" marR="84392" marT="45693" marB="4569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</a:tr>
              <a:tr h="304999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2,615</a:t>
                      </a:r>
                      <a:r>
                        <a:rPr lang="de-DE" sz="1400" b="1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international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students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4392" marR="84392" marT="45693" marB="4569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</a:tr>
              <a:tr h="304999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20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faculties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4392" marR="84392" marT="45693" marB="4569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</a:tr>
              <a:tr h="508372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462</a:t>
                      </a:r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million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Euros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revenue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of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which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from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outside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funding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="1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95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million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Euros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4392" marR="84392" marT="45693" marB="4569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</a:tr>
              <a:tr h="508372">
                <a:tc>
                  <a:txBody>
                    <a:bodyPr/>
                    <a:lstStyle/>
                    <a:p>
                      <a:pPr algn="l"/>
                      <a:r>
                        <a:rPr lang="de-DE" sz="140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RUB Research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 School,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funded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by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the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Excellence Initiative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of</a:t>
                      </a:r>
                      <a:r>
                        <a:rPr lang="de-DE" sz="1400" baseline="0" dirty="0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German </a:t>
                      </a:r>
                      <a:r>
                        <a:rPr lang="de-DE" sz="1400" baseline="0" dirty="0" err="1" smtClean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Government</a:t>
                      </a:r>
                      <a:endParaRPr lang="de-DE" sz="1400" dirty="0"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4392" marR="84392" marT="45693" marB="4569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0" y="6457890"/>
            <a:ext cx="9143999" cy="40011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  <a:latin typeface="+mj-lt"/>
              </a:rPr>
              <a:t>Ruhr Universität Bochum </a:t>
            </a:r>
            <a:r>
              <a:rPr lang="de-DE" sz="2000" dirty="0" smtClean="0">
                <a:solidFill>
                  <a:schemeClr val="bg1"/>
                </a:solidFill>
                <a:latin typeface="+mj-lt"/>
              </a:rPr>
              <a:t>– Facts</a:t>
            </a:r>
            <a:endParaRPr lang="de-DE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90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04813" y="2189163"/>
            <a:ext cx="8304212" cy="401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endParaRPr sz="280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r>
              <a:rPr sz="2800">
                <a:latin typeface="Arial" charset="0"/>
                <a:cs typeface="Arial" charset="0"/>
              </a:rPr>
              <a:t>Present status of wind energy use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</a:pPr>
            <a:endParaRPr sz="280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r>
              <a:rPr sz="2800" b="1">
                <a:latin typeface="Arial" charset="0"/>
                <a:cs typeface="Arial" charset="0"/>
              </a:rPr>
              <a:t>Cumulated Energy and Ecobalances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</a:pPr>
            <a:endParaRPr sz="280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r>
              <a:rPr sz="2800">
                <a:latin typeface="Arial" charset="0"/>
                <a:cs typeface="Arial" charset="0"/>
              </a:rPr>
              <a:t>Results of the wind park alpha ventus</a:t>
            </a:r>
          </a:p>
        </p:txBody>
      </p:sp>
      <p:sp>
        <p:nvSpPr>
          <p:cNvPr id="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04813" y="874713"/>
            <a:ext cx="8304212" cy="10715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/>
              <a:t>Structure of my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PK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450975"/>
            <a:ext cx="8351838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4146550"/>
            <a:ext cx="178276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7448550" y="5561013"/>
            <a:ext cx="981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2400"/>
          </a:p>
        </p:txBody>
      </p:sp>
      <p:sp>
        <p:nvSpPr>
          <p:cNvPr id="13317" name="Text Box 8"/>
          <p:cNvSpPr txBox="1">
            <a:spLocks noChangeArrowheads="1"/>
          </p:cNvSpPr>
          <p:nvPr/>
        </p:nvSpPr>
        <p:spPr bwMode="auto">
          <a:xfrm>
            <a:off x="6732588" y="6043613"/>
            <a:ext cx="1871662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200" b="1">
                <a:latin typeface="Bauhaus Lt BT" pitchFamily="82" charset="0"/>
              </a:rPr>
              <a:t>Final </a:t>
            </a:r>
            <a:r>
              <a:rPr lang="en-GB" sz="1200" b="1">
                <a:latin typeface="Bauhaus Lt BT" pitchFamily="82" charset="0"/>
              </a:rPr>
              <a:t>Product</a:t>
            </a:r>
            <a:r>
              <a:rPr lang="de-DE" sz="1200" b="1">
                <a:latin typeface="Bauhaus Lt BT" pitchFamily="82" charset="0"/>
              </a:rPr>
              <a:t>: </a:t>
            </a:r>
          </a:p>
          <a:p>
            <a:pPr algn="ctr">
              <a:spcBef>
                <a:spcPct val="50000"/>
              </a:spcBef>
            </a:pPr>
            <a:r>
              <a:rPr lang="de-DE" sz="1200" b="1">
                <a:latin typeface="Bauhaus Lt BT" pitchFamily="82" charset="0"/>
              </a:rPr>
              <a:t>Aluminium </a:t>
            </a:r>
            <a:r>
              <a:rPr lang="en-GB" sz="1200" b="1">
                <a:latin typeface="Bauhaus Lt BT" pitchFamily="82" charset="0"/>
              </a:rPr>
              <a:t>Component</a:t>
            </a:r>
          </a:p>
        </p:txBody>
      </p:sp>
      <p:sp>
        <p:nvSpPr>
          <p:cNvPr id="8199" name="Titel 8"/>
          <p:cNvSpPr>
            <a:spLocks noGrp="1"/>
          </p:cNvSpPr>
          <p:nvPr>
            <p:ph type="title"/>
          </p:nvPr>
        </p:nvSpPr>
        <p:spPr bwMode="auto">
          <a:xfrm>
            <a:off x="404813" y="874713"/>
            <a:ext cx="8304212" cy="10715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dirty="0" err="1"/>
              <a:t>Example</a:t>
            </a:r>
            <a:r>
              <a:rPr dirty="0"/>
              <a:t> </a:t>
            </a:r>
            <a:r>
              <a:rPr dirty="0" err="1"/>
              <a:t>of</a:t>
            </a:r>
            <a:r>
              <a:rPr dirty="0"/>
              <a:t> </a:t>
            </a:r>
            <a:r>
              <a:rPr dirty="0" err="1"/>
              <a:t>Process</a:t>
            </a:r>
            <a:r>
              <a:rPr dirty="0"/>
              <a:t>-Chain-Analysis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04813" y="874713"/>
            <a:ext cx="8304212" cy="1071562"/>
          </a:xfrm>
        </p:spPr>
        <p:txBody>
          <a:bodyPr/>
          <a:lstStyle/>
          <a:p>
            <a:pPr defTabSz="913499" eaLnBrk="1" fontAlgn="auto" hangingPunct="1">
              <a:spcAft>
                <a:spcPts val="0"/>
              </a:spcAft>
              <a:defRPr/>
            </a:pPr>
            <a:r>
              <a:rPr dirty="0"/>
              <a:t>Process chain for final energy carrier</a:t>
            </a: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2919413"/>
            <a:ext cx="1682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866" tIns="41433" rIns="82866" bIns="41433" anchor="ctr">
            <a:spAutoFit/>
          </a:bodyPr>
          <a:lstStyle/>
          <a:p>
            <a:endParaRPr lang="de-DE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1138" y="1449388"/>
            <a:ext cx="8599487" cy="442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866" tIns="41433" rIns="82866" bIns="41433">
            <a:spAutoFit/>
          </a:bodyPr>
          <a:lstStyle/>
          <a:p>
            <a:pPr marL="310737" indent="-310737">
              <a:defRPr/>
            </a:pPr>
            <a:r>
              <a:rPr lang="de-DE" sz="11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Example</a:t>
            </a:r>
            <a:r>
              <a:rPr lang="de-DE" sz="11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Overall </a:t>
            </a:r>
            <a:r>
              <a:rPr lang="de-DE" sz="11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Efficiencies</a:t>
            </a:r>
            <a:r>
              <a:rPr lang="de-DE" sz="11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11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Supply</a:t>
            </a:r>
            <a:r>
              <a:rPr lang="de-DE" sz="11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for</a:t>
            </a:r>
            <a:r>
              <a:rPr lang="de-DE" sz="11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final </a:t>
            </a:r>
            <a:r>
              <a:rPr lang="de-DE" sz="11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de-DE" sz="11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carrier</a:t>
            </a:r>
            <a:endParaRPr lang="de-DE" sz="11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buFontTx/>
              <a:buChar char="•"/>
              <a:defRPr/>
            </a:pP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Problem: different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forms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must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be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made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comparable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310737" indent="-310737">
              <a:defRPr/>
            </a:pPr>
            <a:endParaRPr lang="de-DE" sz="9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Electricity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oil-products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etc.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are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count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back on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primary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with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typical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country-specific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process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chains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buFontTx/>
              <a:buChar char="•"/>
              <a:defRPr/>
            </a:pP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primary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equivalent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electricity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2,90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kWh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(Overall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Efficiencies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Supply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solidFill>
                  <a:srgbClr val="000000"/>
                </a:solidFill>
                <a:cs typeface="Times New Roman" pitchFamily="18" charset="0"/>
              </a:rPr>
              <a:t>g</a:t>
            </a:r>
            <a:r>
              <a:rPr lang="de-DE" sz="1100" baseline="-25000" dirty="0" err="1">
                <a:solidFill>
                  <a:srgbClr val="000000"/>
                </a:solidFill>
                <a:cs typeface="Times New Roman" pitchFamily="18" charset="0"/>
              </a:rPr>
              <a:t>el</a:t>
            </a:r>
            <a:r>
              <a:rPr lang="de-DE" sz="1100" dirty="0">
                <a:solidFill>
                  <a:srgbClr val="000000"/>
                </a:solidFill>
                <a:cs typeface="Times New Roman" pitchFamily="18" charset="0"/>
              </a:rPr>
              <a:t>).</a:t>
            </a:r>
          </a:p>
          <a:p>
            <a:pPr marL="310737" indent="-310737">
              <a:defRPr/>
            </a:pPr>
            <a:endParaRPr lang="de-DE" sz="9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767598" lvl="1" indent="-310737">
              <a:defRPr/>
            </a:pP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Overall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Efficiencies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Supply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buFontTx/>
              <a:buChar char="•"/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buFontTx/>
              <a:buChar char="•"/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buFontTx/>
              <a:buChar char="•"/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buFontTx/>
              <a:buChar char="•"/>
              <a:defRPr/>
            </a:pP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primary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equivalent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oil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is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1,13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kWh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(Overall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Efficiencies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Supply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solidFill>
                  <a:srgbClr val="000000"/>
                </a:solidFill>
                <a:cs typeface="Times New Roman" pitchFamily="18" charset="0"/>
              </a:rPr>
              <a:t>g</a:t>
            </a:r>
            <a:r>
              <a:rPr lang="de-DE" sz="1100" baseline="-25000" dirty="0" err="1">
                <a:solidFill>
                  <a:srgbClr val="000000"/>
                </a:solidFill>
                <a:cs typeface="Times New Roman" pitchFamily="18" charset="0"/>
              </a:rPr>
              <a:t>oil</a:t>
            </a:r>
            <a:r>
              <a:rPr lang="de-DE" sz="1100" dirty="0">
                <a:solidFill>
                  <a:srgbClr val="000000"/>
                </a:solidFill>
                <a:cs typeface="Times New Roman" pitchFamily="18" charset="0"/>
              </a:rPr>
              <a:t>).</a:t>
            </a:r>
            <a:endParaRPr lang="de-DE" sz="1100" baseline="-30000" dirty="0">
              <a:solidFill>
                <a:srgbClr val="000000"/>
              </a:solidFill>
              <a:cs typeface="Times New Roman" pitchFamily="18" charset="0"/>
            </a:endParaRPr>
          </a:p>
          <a:p>
            <a:pPr marL="310737" indent="-310737">
              <a:buFontTx/>
              <a:buChar char="•"/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10737" indent="-310737">
              <a:defRPr/>
            </a:pPr>
            <a:endParaRPr lang="de-DE" sz="11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079" name="Group 5"/>
          <p:cNvGrpSpPr>
            <a:grpSpLocks noChangeAspect="1"/>
          </p:cNvGrpSpPr>
          <p:nvPr/>
        </p:nvGrpSpPr>
        <p:grpSpPr bwMode="auto">
          <a:xfrm>
            <a:off x="388938" y="2046288"/>
            <a:ext cx="777875" cy="352425"/>
            <a:chOff x="2193" y="5369"/>
            <a:chExt cx="720" cy="288"/>
          </a:xfrm>
        </p:grpSpPr>
        <p:sp>
          <p:nvSpPr>
            <p:cNvPr id="3083" name="AutoShape 6"/>
            <p:cNvSpPr>
              <a:spLocks noChangeAspect="1" noChangeArrowheads="1"/>
            </p:cNvSpPr>
            <p:nvPr/>
          </p:nvSpPr>
          <p:spPr bwMode="auto">
            <a:xfrm>
              <a:off x="2193" y="5369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084" name="AutoShape 7"/>
            <p:cNvSpPr>
              <a:spLocks noChangeArrowheads="1"/>
            </p:cNvSpPr>
            <p:nvPr/>
          </p:nvSpPr>
          <p:spPr bwMode="auto">
            <a:xfrm rot="5400000">
              <a:off x="2625" y="5369"/>
              <a:ext cx="288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4400 h 21600"/>
                <a:gd name="T20" fmla="*/ 18525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lnTo>
                    <a:pt x="1542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3080" name="Object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702050"/>
            <a:ext cx="15414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10"/>
          <p:cNvGraphicFramePr>
            <a:graphicFrameLocks noChangeAspect="1"/>
          </p:cNvGraphicFramePr>
          <p:nvPr/>
        </p:nvGraphicFramePr>
        <p:xfrm>
          <a:off x="684213" y="4221163"/>
          <a:ext cx="7529512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Visio" r:id="rId4" imgW="7666482" imgH="754761" progId="">
                  <p:embed/>
                </p:oleObj>
              </mc:Choice>
              <mc:Fallback>
                <p:oleObj name="Visio" r:id="rId4" imgW="7666482" imgH="754761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221163"/>
                        <a:ext cx="7529512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46063" y="5581650"/>
            <a:ext cx="859631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866" tIns="41433" rIns="82866" bIns="41433">
            <a:spAutoFit/>
          </a:bodyPr>
          <a:lstStyle/>
          <a:p>
            <a:pPr marL="310737" indent="-310737">
              <a:defRPr/>
            </a:pPr>
            <a:r>
              <a:rPr lang="de-DE" sz="13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Comment:</a:t>
            </a:r>
          </a:p>
          <a:p>
            <a:pPr marL="310737" indent="-310737">
              <a:defRPr/>
            </a:pP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If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there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are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enough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information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you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can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devide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primary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energy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equivalent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in a fossil, regenerative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and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nuclear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de-DE" sz="11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share</a:t>
            </a:r>
            <a:r>
              <a:rPr lang="de-DE" sz="11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graphicFrame>
        <p:nvGraphicFramePr>
          <p:cNvPr id="3075" name="Object 47"/>
          <p:cNvGraphicFramePr>
            <a:graphicFrameLocks noChangeAspect="1"/>
          </p:cNvGraphicFramePr>
          <p:nvPr/>
        </p:nvGraphicFramePr>
        <p:xfrm>
          <a:off x="684213" y="2565400"/>
          <a:ext cx="7529512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2" name="Visio" r:id="rId6" imgW="7666482" imgH="754761" progId="">
                  <p:embed/>
                </p:oleObj>
              </mc:Choice>
              <mc:Fallback>
                <p:oleObj name="Visio" r:id="rId6" imgW="7666482" imgH="754761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2565400"/>
                        <a:ext cx="7529512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AutoShape 5"/>
          <p:cNvSpPr>
            <a:spLocks noChangeAspect="1" noChangeArrowheads="1"/>
          </p:cNvSpPr>
          <p:nvPr/>
        </p:nvSpPr>
        <p:spPr bwMode="auto">
          <a:xfrm>
            <a:off x="673100" y="2608263"/>
            <a:ext cx="752951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feld 5"/>
          <p:cNvSpPr txBox="1">
            <a:spLocks noChangeArrowheads="1"/>
          </p:cNvSpPr>
          <p:nvPr/>
        </p:nvSpPr>
        <p:spPr bwMode="auto">
          <a:xfrm>
            <a:off x="22225" y="5919788"/>
            <a:ext cx="441801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900"/>
              <a:t>Source: Nordex AG</a:t>
            </a:r>
          </a:p>
        </p:txBody>
      </p:sp>
      <p:sp>
        <p:nvSpPr>
          <p:cNvPr id="4100" name="Textfeld 6"/>
          <p:cNvSpPr txBox="1">
            <a:spLocks noChangeArrowheads="1"/>
          </p:cNvSpPr>
          <p:nvPr/>
        </p:nvSpPr>
        <p:spPr bwMode="auto">
          <a:xfrm>
            <a:off x="467545" y="981075"/>
            <a:ext cx="720079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sz="2400" b="1" dirty="0"/>
              <a:t>Assembling </a:t>
            </a:r>
            <a:r>
              <a:rPr lang="de-DE" sz="2400" b="1" dirty="0" err="1"/>
              <a:t>of</a:t>
            </a:r>
            <a:r>
              <a:rPr lang="de-DE" sz="2400" b="1" dirty="0"/>
              <a:t> a wind </a:t>
            </a:r>
            <a:r>
              <a:rPr lang="de-DE" sz="2400" b="1" dirty="0" err="1"/>
              <a:t>converter</a:t>
            </a:r>
            <a:r>
              <a:rPr lang="de-DE" sz="2400" b="1" dirty="0"/>
              <a:t> </a:t>
            </a:r>
            <a:r>
              <a:rPr lang="de-DE" sz="2400" b="1" dirty="0" err="1"/>
              <a:t>by</a:t>
            </a:r>
            <a:r>
              <a:rPr lang="de-DE" sz="2400" b="1" dirty="0"/>
              <a:t> </a:t>
            </a:r>
            <a:r>
              <a:rPr lang="de-DE" sz="2400" b="1" dirty="0" err="1"/>
              <a:t>Nordex</a:t>
            </a:r>
            <a:r>
              <a:rPr lang="de-DE" sz="2400" b="1" dirty="0"/>
              <a:t> AG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979613" y="1773238"/>
          <a:ext cx="5762625" cy="468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Photo Editor-Foto" r:id="rId4" imgW="24380952" imgH="18285714" progId="">
                  <p:embed/>
                </p:oleObj>
              </mc:Choice>
              <mc:Fallback>
                <p:oleObj name="Photo Editor-Foto" r:id="rId4" imgW="24380952" imgH="18285714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613" y="1773238"/>
                        <a:ext cx="5762625" cy="4681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 descr="D:\Users\Ruben\Desktop\Studium\Arbeit\19.06.2012\BILD ROTOR BUCH\av_0910_Errichtung_REpower_MI_06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171"/>
            <a:ext cx="5732064" cy="413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feld 4"/>
          <p:cNvSpPr txBox="1">
            <a:spLocks noChangeArrowheads="1"/>
          </p:cNvSpPr>
          <p:nvPr/>
        </p:nvSpPr>
        <p:spPr bwMode="auto">
          <a:xfrm>
            <a:off x="6793524" y="5905500"/>
            <a:ext cx="1774581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r>
              <a:rPr lang="de-DE" sz="800"/>
              <a:t>© Doti 2009 </a:t>
            </a: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404813" y="1142603"/>
            <a:ext cx="6543451" cy="486197"/>
          </a:xfrm>
          <a:prstGeom prst="rect">
            <a:avLst/>
          </a:prstGeom>
        </p:spPr>
        <p:txBody>
          <a:bodyPr/>
          <a:lstStyle>
            <a:lvl1pPr algn="ctr" defTabSz="955675" rtl="0" eaLnBrk="0" fontAlgn="base" hangingPunct="0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955675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Calibri" pitchFamily="34" charset="0"/>
              </a:defRPr>
            </a:lvl2pPr>
            <a:lvl3pPr algn="ctr" defTabSz="955675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Calibri" pitchFamily="34" charset="0"/>
              </a:defRPr>
            </a:lvl3pPr>
            <a:lvl4pPr algn="ctr" defTabSz="955675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Calibri" pitchFamily="34" charset="0"/>
              </a:defRPr>
            </a:lvl4pPr>
            <a:lvl5pPr algn="ctr" defTabSz="955675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Calibri" pitchFamily="34" charset="0"/>
              </a:defRPr>
            </a:lvl5pPr>
            <a:lvl6pPr marL="434340" algn="ctr" defTabSz="956153" rtl="0" eaLnBrk="1" fontAlgn="base" hangingPunct="1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Calibri" pitchFamily="34" charset="0"/>
              </a:defRPr>
            </a:lvl6pPr>
            <a:lvl7pPr marL="868682" algn="ctr" defTabSz="956153" rtl="0" eaLnBrk="1" fontAlgn="base" hangingPunct="1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Calibri" pitchFamily="34" charset="0"/>
              </a:defRPr>
            </a:lvl7pPr>
            <a:lvl8pPr marL="1303021" algn="ctr" defTabSz="956153" rtl="0" eaLnBrk="1" fontAlgn="base" hangingPunct="1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Calibri" pitchFamily="34" charset="0"/>
              </a:defRPr>
            </a:lvl8pPr>
            <a:lvl9pPr marL="1737363" algn="ctr" defTabSz="956153" rtl="0" eaLnBrk="1" fontAlgn="base" hangingPunct="1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3950" eaLnBrk="1" fontAlgn="auto" hangingPunct="1">
              <a:spcAft>
                <a:spcPts val="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ontage of an cabin -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w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indpak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alpha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ventus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solidFill>
                <a:srgbClr val="8DAE1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04813" y="2189163"/>
            <a:ext cx="8304212" cy="4019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endParaRPr sz="280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r>
              <a:rPr sz="2800">
                <a:latin typeface="Arial" charset="0"/>
                <a:cs typeface="Arial" charset="0"/>
              </a:rPr>
              <a:t>Present status of wind energy use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</a:pPr>
            <a:endParaRPr sz="280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r>
              <a:rPr sz="2800">
                <a:latin typeface="Arial" charset="0"/>
                <a:cs typeface="Arial" charset="0"/>
              </a:rPr>
              <a:t>Cumulated Energy and Ecobalances</a:t>
            </a: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  <a:buFontTx/>
              <a:buNone/>
            </a:pPr>
            <a:endParaRPr sz="2800">
              <a:latin typeface="Arial" charset="0"/>
              <a:cs typeface="Arial" charset="0"/>
            </a:endParaRPr>
          </a:p>
          <a:p>
            <a:pPr indent="260350" defTabSz="912813">
              <a:lnSpc>
                <a:spcPct val="80000"/>
              </a:lnSpc>
              <a:spcAft>
                <a:spcPts val="550"/>
              </a:spcAft>
            </a:pPr>
            <a:r>
              <a:rPr sz="2800" b="1">
                <a:latin typeface="Arial" charset="0"/>
                <a:cs typeface="Arial" charset="0"/>
              </a:rPr>
              <a:t>Results of the wind park alpha ventus</a:t>
            </a:r>
          </a:p>
        </p:txBody>
      </p:sp>
      <p:sp>
        <p:nvSpPr>
          <p:cNvPr id="2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04813" y="874713"/>
            <a:ext cx="8304212" cy="10715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/>
              <a:t>Structure of my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fol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1160</Words>
  <Application>Microsoft Office PowerPoint</Application>
  <PresentationFormat>Bildschirmpräsentation (4:3)</PresentationFormat>
  <Paragraphs>344</Paragraphs>
  <Slides>36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Contentfolie</vt:lpstr>
      <vt:lpstr>Visio</vt:lpstr>
      <vt:lpstr>Photo Editor-Foto</vt:lpstr>
      <vt:lpstr>Document</vt:lpstr>
      <vt:lpstr>  EASAC workshop at  the Royal Academy , Stockholm, Sept. 19-20</vt:lpstr>
      <vt:lpstr>Structure of my presentation</vt:lpstr>
      <vt:lpstr>Electricity from wind energy</vt:lpstr>
      <vt:lpstr>Structure of my presentation</vt:lpstr>
      <vt:lpstr>Example of Process-Chain-Analysis</vt:lpstr>
      <vt:lpstr>Process chain for final energy carrier</vt:lpstr>
      <vt:lpstr>PowerPoint-Präsentation</vt:lpstr>
      <vt:lpstr>PowerPoint-Präsentation</vt:lpstr>
      <vt:lpstr>Structure of my presentation</vt:lpstr>
      <vt:lpstr>Planned offshore windparks and cable lines in Germany (North Sea, beginning of 2011)</vt:lpstr>
      <vt:lpstr>Windpark alpha ventus</vt:lpstr>
      <vt:lpstr>Life Cycle Analysis wind park alpha ventus Reference system</vt:lpstr>
      <vt:lpstr>   Fundaments for windmills for alpha ventus   </vt:lpstr>
      <vt:lpstr>    Fundaments for windmills for alpha ventus</vt:lpstr>
      <vt:lpstr>Results production of 1x Multibrid M5000 Material balance</vt:lpstr>
      <vt:lpstr>Results production of 1x REpower 5M Material balance</vt:lpstr>
      <vt:lpstr>PowerPoint-Präsentation</vt:lpstr>
      <vt:lpstr>Results wind park alpha ventus CED – Life Cycle and use time</vt:lpstr>
      <vt:lpstr>Results wind park alpha ventus GWP – Life Cycle and use time</vt:lpstr>
      <vt:lpstr>Results wind farm alpha ventus  CED and GWP – Life cycle – by elements</vt:lpstr>
      <vt:lpstr>Example of details: production grid connection</vt:lpstr>
      <vt:lpstr>Energy Payback Time (EPT)</vt:lpstr>
      <vt:lpstr>Energy and CO2 Payback Time</vt:lpstr>
      <vt:lpstr>PowerPoint-Präsentation</vt:lpstr>
      <vt:lpstr>Possible effect-classes and -indicators in Life Cycle Analysis (1)</vt:lpstr>
      <vt:lpstr>Possible effect-classes and -indicators in Life-Cycle Analysis (2)</vt:lpstr>
      <vt:lpstr>Classification of the results Comparison with German Power Mix (uniform ranking)</vt:lpstr>
      <vt:lpstr>Conclusions</vt:lpstr>
      <vt:lpstr>PowerPoint-Präsentation</vt:lpstr>
      <vt:lpstr>PowerPoint-Präsentation</vt:lpstr>
      <vt:lpstr>   Maintenance: Repair of corrosion protection</vt:lpstr>
      <vt:lpstr>Results production 6x Multibrid M5000  Cumulated energy demand</vt:lpstr>
      <vt:lpstr>Results production 6x REpower 5M  Cumulated energy demand</vt:lpstr>
      <vt:lpstr>Results production 6x Multibrid M5000  Global warming potential</vt:lpstr>
      <vt:lpstr>Results production 6x REpower 5M Global warming potential</vt:lpstr>
      <vt:lpstr>PowerPoint-Präsentation</vt:lpstr>
    </vt:vector>
  </TitlesOfParts>
  <Company>uni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VGB TAGUNG</dc:title>
  <dc:creator>lee</dc:creator>
  <cp:lastModifiedBy>wagner</cp:lastModifiedBy>
  <cp:revision>221</cp:revision>
  <cp:lastPrinted>2013-07-24T15:42:49Z</cp:lastPrinted>
  <dcterms:created xsi:type="dcterms:W3CDTF">2007-12-19T18:34:00Z</dcterms:created>
  <dcterms:modified xsi:type="dcterms:W3CDTF">2013-09-17T09:40:36Z</dcterms:modified>
</cp:coreProperties>
</file>