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9" r:id="rId4"/>
    <p:sldId id="263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3E8B3"/>
    <a:srgbClr val="E8E8E8"/>
    <a:srgbClr val="7C6A43"/>
    <a:srgbClr val="E8F7F6"/>
    <a:srgbClr val="E7FAB7"/>
    <a:srgbClr val="E1F8A6"/>
    <a:srgbClr val="DFFCA3"/>
    <a:srgbClr val="E6FB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71" autoAdjust="0"/>
    <p:restoredTop sz="71465" autoAdjust="0"/>
  </p:normalViewPr>
  <p:slideViewPr>
    <p:cSldViewPr snapToGrid="0" snapToObjects="1">
      <p:cViewPr>
        <p:scale>
          <a:sx n="75" d="100"/>
          <a:sy n="75" d="100"/>
        </p:scale>
        <p:origin x="-1950" y="-24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4BD5DDF-8FDC-457A-97C1-00DF4C39E82D}" type="datetimeFigureOut">
              <a:rPr lang="de-DE"/>
              <a:pPr/>
              <a:t>27.10.2011</a:t>
            </a:fld>
            <a:endParaRPr lang="de-DE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F2A3C9-6DFB-4EA4-8DBB-C6AB7DE9D369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5D218B-B8DF-4240-8D48-002DE2E68D0C}" type="datetimeFigureOut">
              <a:rPr lang="fi-FI"/>
              <a:pPr>
                <a:defRPr/>
              </a:pPr>
              <a:t>27.10.2011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osoittamalla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1901BF-0874-49D6-9D90-B7A33F552BA2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6A5508-2B0C-478E-9A49-10775542C451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9459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1EC2B-45D7-49F6-B32E-A1BC6D275D91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B3D586-53E6-4B4E-B498-FA3EC7BF2938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i-FI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DB669-D682-4A58-BA9E-5F44E0A72332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i-FI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9F593-8BDA-4DF2-8E36-2651DF05222A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0D8462-5537-41F2-A91C-4B12189B11EE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AE388A-00C2-459F-AF3B-38787C735DF1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i-FI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588" y="0"/>
            <a:ext cx="304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6" descr="Näyttökuva 2011-10-06 kohteessa 17.29.4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6030913"/>
            <a:ext cx="294163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7" descr="Näyttökuva 2011-10-06 kohteessa 17.39.1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79438"/>
            <a:ext cx="52498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4208" y="2769209"/>
            <a:ext cx="5615307" cy="28695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ADC4C6-1D77-4F84-B894-E66E287171D9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AE2272-262C-4BA2-9B80-C6A9BF18F9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1C5FA6-426B-4C4E-8692-3159EA2EE829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67CF01-07C7-40FB-BE78-ED8FEEE0448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2CDF2B-04F1-4D7B-9973-92E402B45F27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A2EF27-AC2F-4C6B-B700-28FE99AF3B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E8EC1B-FE24-45AF-B052-648330F3AF9B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Näyttökuva 2011-10-06 kohteessa 18.13.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21350"/>
            <a:ext cx="44370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531"/>
          </a:xfrm>
        </p:spPr>
        <p:txBody>
          <a:bodyPr/>
          <a:lstStyle/>
          <a:p>
            <a:pPr lvl="0"/>
            <a:r>
              <a:rPr lang="fi-FI" dirty="0" smtClean="0"/>
              <a:t>Muokkaa tekstin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C14C5C-099A-4869-A480-96DD82821D6B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CA3910-6FFD-4649-97AF-0DDCAA0829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1FC4B8-9553-4BBA-966C-ECC38596E5C6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11D785-7B5F-459C-82B8-E40F2FF52E7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16ADF-62C7-4214-9CF8-8D2296266D26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47E5BB-ADFC-4742-A450-305076E7E1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64DEE-58BC-4C9E-8D53-95254C8E4EA6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E8E999-C025-4233-9054-7E72FE8C48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C896BB-EEC6-4A05-B388-D061659D6C27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DFE96E-361C-4C06-B2E0-08CA9CDAFB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1E02E-CD7B-4A62-906F-E0FE284B0524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7BDC55-975A-487F-A423-F4890696C8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492BBE-A917-4F68-B235-F3270CA2E4F7}" type="datetimeFigureOut">
              <a:rPr lang="fi-FI"/>
              <a:pPr>
                <a:defRPr/>
              </a:pPr>
              <a:t>27.10.2011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F736F-A59D-48B4-B0ED-250C0E2B70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126163"/>
            <a:ext cx="28956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prstClr val="black">
                    <a:tint val="75000"/>
                  </a:prstClr>
                </a:solidFill>
                <a:latin typeface="+mn-lt"/>
                <a:ea typeface="Cambria"/>
                <a:cs typeface="GillSans"/>
              </a:defRPr>
            </a:lvl1pPr>
          </a:lstStyle>
          <a:p>
            <a:pPr>
              <a:defRPr/>
            </a:pPr>
            <a:r>
              <a:rPr lang="en-US">
                <a:latin typeface="GillSans"/>
              </a:rPr>
              <a:t>Helsinki, Finland</a:t>
            </a:r>
            <a:r>
              <a:rPr lang="fi-FI">
                <a:latin typeface="Times New Roman"/>
                <a:cs typeface="Times New Roman"/>
              </a:rPr>
              <a:t/>
            </a:r>
            <a:br>
              <a:rPr lang="fi-FI">
                <a:latin typeface="Times New Roman"/>
                <a:cs typeface="Times New Roman"/>
              </a:rPr>
            </a:br>
            <a:r>
              <a:rPr lang="en-US">
                <a:latin typeface="GillSans"/>
              </a:rPr>
              <a:t>12−14 October 2011</a:t>
            </a:r>
            <a:endParaRPr lang="en-GB"/>
          </a:p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 cap="small">
          <a:solidFill>
            <a:srgbClr val="E3E8B3"/>
          </a:solidFill>
          <a:latin typeface="Gill Sans"/>
          <a:ea typeface="Gill Sans"/>
          <a:cs typeface="Gill San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E3E8B3"/>
          </a:solidFill>
          <a:latin typeface="Gill Sans"/>
          <a:ea typeface="Gill Sans"/>
          <a:cs typeface="Gill Sans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7933C"/>
          </a:solidFill>
          <a:latin typeface="Gill Sans"/>
          <a:ea typeface="Gill Sans"/>
          <a:cs typeface="Gill San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"/>
          <a:ea typeface="Gill Sans"/>
          <a:cs typeface="Gill San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"/>
          <a:ea typeface="Gill Sans"/>
          <a:cs typeface="Gill San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"/>
          <a:ea typeface="Gill Sans"/>
          <a:cs typeface="Gill San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"/>
          <a:ea typeface="Gill Sans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v.fi/international/akatemiat/english/delegation.html" TargetMode="External"/><Relationship Id="rId5" Type="http://schemas.openxmlformats.org/officeDocument/2006/relationships/hyperlink" Target="http://www.uncsd2012.org/rio20/" TargetMode="External"/><Relationship Id="rId4" Type="http://schemas.openxmlformats.org/officeDocument/2006/relationships/hyperlink" Target="http://www.icsu.org/rio20/regional-worksho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3048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i-FI" sz="2800" cap="none" smtClean="0"/>
              <a:t>ENHANCING THE SCIENCE-POLICY DIALOGUE AND INTERFACE: </a:t>
            </a:r>
            <a:br>
              <a:rPr lang="fi-FI" sz="2800" cap="none" smtClean="0"/>
            </a:br>
            <a:r>
              <a:rPr lang="fi-FI" sz="2800" cap="none" smtClean="0"/>
              <a:t>THE EXAMPLE OF RIO +20 REGIONAL SCIENCE AND TECHNOLOGY WORKSHOP FOR EUROPE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346200"/>
          </a:xfrm>
        </p:spPr>
        <p:txBody>
          <a:bodyPr/>
          <a:lstStyle/>
          <a:p>
            <a:r>
              <a:rPr lang="fi-FI" smtClean="0"/>
              <a:t>Katri Mäkinen</a:t>
            </a:r>
          </a:p>
          <a:p>
            <a:r>
              <a:rPr lang="fi-FI" smtClean="0"/>
              <a:t>20.10.2011</a:t>
            </a:r>
          </a:p>
        </p:txBody>
      </p:sp>
      <p:pic>
        <p:nvPicPr>
          <p:cNvPr id="16387" name="Kuva 6" descr="int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214313" y="1862138"/>
            <a:ext cx="5614987" cy="37766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ea typeface="+mn-ea"/>
              </a:rPr>
              <a:t>5 regional workshops: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ea typeface="+mn-ea"/>
              </a:rPr>
              <a:t>Asia Pacific 16.-18.4.2011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ea typeface="+mn-ea"/>
              </a:rPr>
              <a:t> Africa 30.5.-1.6.2011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ea typeface="+mn-ea"/>
              </a:rPr>
              <a:t>Latin America and the Caribbean 3.-5.8.2011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ea typeface="+mn-ea"/>
              </a:rPr>
              <a:t>Arab Region 12.-14.10.2011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smtClean="0">
                <a:ea typeface="+mn-ea"/>
              </a:rPr>
              <a:t>Europe 12.-14.10.2011</a:t>
            </a:r>
            <a:endParaRPr lang="en-GB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err="1" smtClean="0">
                <a:ea typeface="+mj-ea"/>
              </a:rPr>
              <a:t>Why</a:t>
            </a:r>
            <a:r>
              <a:rPr lang="fi-FI" dirty="0" smtClean="0">
                <a:ea typeface="+mj-ea"/>
              </a:rPr>
              <a:t> Rio +20 workshop </a:t>
            </a:r>
            <a:r>
              <a:rPr lang="fi-FI" dirty="0" err="1" smtClean="0">
                <a:ea typeface="+mj-ea"/>
              </a:rPr>
              <a:t>was</a:t>
            </a:r>
            <a:r>
              <a:rPr lang="fi-FI" dirty="0" smtClean="0">
                <a:ea typeface="+mj-ea"/>
              </a:rPr>
              <a:t> </a:t>
            </a:r>
            <a:r>
              <a:rPr lang="fi-FI" dirty="0" err="1" smtClean="0">
                <a:ea typeface="+mj-ea"/>
              </a:rPr>
              <a:t>organized</a:t>
            </a:r>
            <a:r>
              <a:rPr lang="fi-FI" dirty="0" smtClean="0">
                <a:ea typeface="+mj-ea"/>
              </a:rPr>
              <a:t> </a:t>
            </a:r>
            <a:r>
              <a:rPr lang="fi-FI" dirty="0" err="1" smtClean="0">
                <a:ea typeface="+mj-ea"/>
              </a:rPr>
              <a:t>by</a:t>
            </a:r>
            <a:r>
              <a:rPr lang="fi-FI" dirty="0" smtClean="0">
                <a:ea typeface="+mj-ea"/>
              </a:rPr>
              <a:t> the </a:t>
            </a:r>
            <a:r>
              <a:rPr lang="fi-FI" dirty="0" err="1" smtClean="0">
                <a:ea typeface="+mj-ea"/>
              </a:rPr>
              <a:t>Delegation</a:t>
            </a:r>
            <a:r>
              <a:rPr lang="fi-FI" dirty="0" smtClean="0">
                <a:ea typeface="+mj-ea"/>
              </a:rPr>
              <a:t>?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4845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Good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connections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to and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co-operation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with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ICSU </a:t>
            </a:r>
          </a:p>
          <a:p>
            <a:pPr fontAlgn="auto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The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Secretariat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of the Group of the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European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members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of ICSU is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hosted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by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the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Delegation</a:t>
            </a:r>
            <a:endParaRPr lang="fi-FI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fontAlgn="auto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Good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connections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to the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relevant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national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ministries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and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other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stakeholders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,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including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Unesco</a:t>
            </a:r>
          </a:p>
        </p:txBody>
      </p:sp>
      <p:pic>
        <p:nvPicPr>
          <p:cNvPr id="20483" name="Kuva 6" descr="in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err="1" smtClean="0">
                <a:ea typeface="+mj-ea"/>
              </a:rPr>
              <a:t>Preparing</a:t>
            </a:r>
            <a:r>
              <a:rPr lang="fi-FI" dirty="0" smtClean="0">
                <a:ea typeface="+mj-ea"/>
              </a:rPr>
              <a:t> for the workshop</a:t>
            </a:r>
          </a:p>
        </p:txBody>
      </p:sp>
      <p:sp>
        <p:nvSpPr>
          <p:cNvPr id="225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4845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mtClean="0"/>
              <a:t>Themes from Rio +20 summit: Green Economy, Institutional Frameworks and New and Emerging Challenges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mtClean="0"/>
              <a:t>The challenge: inviting the participants and choosing the stakeholders  -&gt; role of the Group of the European members of ICSU</a:t>
            </a:r>
          </a:p>
        </p:txBody>
      </p:sp>
      <p:pic>
        <p:nvPicPr>
          <p:cNvPr id="22531" name="Kuva 6" descr="in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i-FI" dirty="0" err="1" smtClean="0">
                <a:ea typeface="+mj-ea"/>
              </a:rPr>
              <a:t>Objectives</a:t>
            </a:r>
            <a:r>
              <a:rPr lang="fi-FI" dirty="0" smtClean="0">
                <a:ea typeface="+mj-ea"/>
              </a:rPr>
              <a:t> and </a:t>
            </a:r>
            <a:r>
              <a:rPr lang="fi-FI" dirty="0" err="1" smtClean="0">
                <a:ea typeface="+mj-ea"/>
              </a:rPr>
              <a:t>outcomes</a:t>
            </a:r>
            <a:endParaRPr lang="fi-FI" dirty="0" smtClean="0">
              <a:ea typeface="+mj-ea"/>
            </a:endParaRP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4845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To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prepare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agreed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positions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by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the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regional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scientific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and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technological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community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into the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intergovernmental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Rio +20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Regional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Preparatory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Meetings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(=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short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Statement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&amp;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longer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Report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)</a:t>
            </a:r>
          </a:p>
          <a:p>
            <a:pPr fontAlgn="auto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”In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this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way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,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region-specific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scientific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knowledge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and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concerns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can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be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integrated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to Rio +20 </a:t>
            </a:r>
            <a:r>
              <a:rPr lang="fi-FI" dirty="0" err="1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Conference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”</a:t>
            </a:r>
          </a:p>
          <a:p>
            <a:pPr fontAlgn="auto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endParaRPr lang="fi-FI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24579" name="Kuva 6" descr="in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Kuva 6" descr="in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03200" y="728663"/>
            <a:ext cx="8686800" cy="523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>
                <a:ea typeface="+mj-ea"/>
              </a:rPr>
              <a:t>Karin </a:t>
            </a:r>
            <a:r>
              <a:rPr lang="fi-FI" dirty="0" err="1" smtClean="0">
                <a:ea typeface="+mj-ea"/>
              </a:rPr>
              <a:t>Bäckstrand’s</a:t>
            </a:r>
            <a:r>
              <a:rPr lang="fi-FI" dirty="0" smtClean="0">
                <a:ea typeface="+mj-ea"/>
              </a:rPr>
              <a:t> </a:t>
            </a:r>
            <a:r>
              <a:rPr lang="fi-FI" dirty="0" err="1" smtClean="0">
                <a:ea typeface="+mj-ea"/>
              </a:rPr>
              <a:t>model</a:t>
            </a:r>
            <a:r>
              <a:rPr lang="fi-FI" dirty="0" smtClean="0">
                <a:ea typeface="+mj-ea"/>
              </a:rPr>
              <a:t> </a:t>
            </a:r>
            <a:endParaRPr lang="fi-FI" dirty="0">
              <a:ea typeface="+mj-ea"/>
            </a:endParaRPr>
          </a:p>
        </p:txBody>
      </p:sp>
      <p:pic>
        <p:nvPicPr>
          <p:cNvPr id="26627" name="Sisällön paikkamerkki 6" descr="bakcstrand model.png"/>
          <p:cNvPicPr>
            <a:picLocks noGrp="1" noChangeAspect="1"/>
          </p:cNvPicPr>
          <p:nvPr>
            <p:ph idx="1"/>
          </p:nvPr>
        </p:nvPicPr>
        <p:blipFill>
          <a:blip r:embed="rId4"/>
          <a:srcRect l="-1169" r="-1169"/>
          <a:stretch>
            <a:fillRect/>
          </a:stretch>
        </p:blipFill>
        <p:spPr>
          <a:xfrm>
            <a:off x="203200" y="1252538"/>
            <a:ext cx="8686800" cy="4487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Kuva 6" descr="in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03200" y="728663"/>
            <a:ext cx="8686800" cy="523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err="1" smtClean="0">
                <a:ea typeface="+mj-ea"/>
              </a:rPr>
              <a:t>Further</a:t>
            </a:r>
            <a:r>
              <a:rPr lang="fi-FI" dirty="0" smtClean="0">
                <a:ea typeface="+mj-ea"/>
              </a:rPr>
              <a:t> </a:t>
            </a:r>
            <a:r>
              <a:rPr lang="fi-FI" dirty="0" err="1" smtClean="0">
                <a:ea typeface="+mj-ea"/>
              </a:rPr>
              <a:t>information</a:t>
            </a:r>
            <a:r>
              <a:rPr lang="fi-FI" dirty="0" smtClean="0">
                <a:ea typeface="+mj-ea"/>
              </a:rPr>
              <a:t>:</a:t>
            </a:r>
            <a:endParaRPr lang="fi-FI" dirty="0">
              <a:ea typeface="+mj-ea"/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11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Information on ICSU/UNESCO Regional Workshops and on the consultative process: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a typeface="+mn-ea"/>
                <a:hlinkClick r:id="rId4"/>
              </a:rPr>
              <a:t>www.icsu.org/rio20/regional-workshops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endParaRPr lang="fi-FI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fi-FI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Official UN Rio +20 Summit homepage:</a:t>
            </a:r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a typeface="+mn-ea"/>
                <a:hlinkClick r:id="rId5"/>
              </a:rPr>
              <a:t>www.uncsd2012.org/rio20/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</a:t>
            </a:r>
            <a:endParaRPr lang="fi-FI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fi-FI" dirty="0" smtClean="0">
              <a:solidFill>
                <a:schemeClr val="accent3">
                  <a:lumMod val="75000"/>
                </a:schemeClr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Further information on the Delegation of the Finnish Academies of Science and Letters: 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a typeface="+mn-ea"/>
                <a:hlinkClick r:id="rId6"/>
              </a:rPr>
              <a:t>www.tsv.fi/international/akatemiat/english/delegation.html</a:t>
            </a:r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  </a:t>
            </a:r>
            <a:endParaRPr lang="fi-FI" dirty="0">
              <a:solidFill>
                <a:schemeClr val="accent3">
                  <a:lumMod val="7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o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Rio2.potx</Template>
  <TotalTime>0</TotalTime>
  <Words>211</Words>
  <Application>Microsoft Macintosh PowerPoint</Application>
  <PresentationFormat>Bildschirmpräsentation (4:3)</PresentationFormat>
  <Paragraphs>34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14</vt:i4>
      </vt:variant>
      <vt:variant>
        <vt:lpstr>Folientitel</vt:lpstr>
      </vt:variant>
      <vt:variant>
        <vt:i4>7</vt:i4>
      </vt:variant>
    </vt:vector>
  </HeadingPairs>
  <TitlesOfParts>
    <vt:vector size="27" baseType="lpstr">
      <vt:lpstr>Calibri</vt:lpstr>
      <vt:lpstr>Arial</vt:lpstr>
      <vt:lpstr>Gill Sans</vt:lpstr>
      <vt:lpstr>GillSans</vt:lpstr>
      <vt:lpstr>Cambria</vt:lpstr>
      <vt:lpstr>Times New Roman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Rio2</vt:lpstr>
      <vt:lpstr>ENHANCING THE SCIENCE-POLICY DIALOGUE AND INTERFACE:  THE EXAMPLE OF RIO +20 REGIONAL SCIENCE AND TECHNOLOGY WORKSHOP FOR EUROPE</vt:lpstr>
      <vt:lpstr>Folie 2</vt:lpstr>
      <vt:lpstr>WHY RIO +20 WORKSHOP WAS ORGANIZED BY THE DELEGATION?</vt:lpstr>
      <vt:lpstr>PREPARING FOR THE WORKSHOP</vt:lpstr>
      <vt:lpstr>OBJECTIVES AND OUTCOMES</vt:lpstr>
      <vt:lpstr>KARIN BÄCKSTRAND’S MODEL </vt:lpstr>
      <vt:lpstr>FURTHER INFORMATION:</vt:lpstr>
    </vt:vector>
  </TitlesOfParts>
  <Company>Tieteellisten seurain valtuuskunta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Irina Piippo</dc:creator>
  <cp:lastModifiedBy>stroefer</cp:lastModifiedBy>
  <cp:revision>7</cp:revision>
  <cp:lastPrinted>2011-10-18T08:18:40Z</cp:lastPrinted>
  <dcterms:created xsi:type="dcterms:W3CDTF">2011-10-18T08:21:10Z</dcterms:created>
  <dcterms:modified xsi:type="dcterms:W3CDTF">2011-10-27T11:30:53Z</dcterms:modified>
</cp:coreProperties>
</file>